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AE51350-4770-445A-99CC-15D74A9C962D}" type="datetimeFigureOut">
              <a:rPr lang="ru-RU" smtClean="0"/>
              <a:t>23.01.2021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DECF0F-2945-4621-A163-A473438835FE}"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4482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AE51350-4770-445A-99CC-15D74A9C962D}" type="datetimeFigureOut">
              <a:rPr lang="ru-RU" smtClean="0"/>
              <a:t>23.01.2021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DECF0F-2945-4621-A163-A473438835FE}" type="slidenum">
              <a:rPr lang="ru-RU" smtClean="0"/>
              <a:t>‹#›</a:t>
            </a:fld>
            <a:endParaRPr lang="ru-RU"/>
          </a:p>
        </p:txBody>
      </p:sp>
    </p:spTree>
    <p:extLst>
      <p:ext uri="{BB962C8B-B14F-4D97-AF65-F5344CB8AC3E}">
        <p14:creationId xmlns:p14="http://schemas.microsoft.com/office/powerpoint/2010/main" val="428163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AE51350-4770-445A-99CC-15D74A9C962D}" type="datetimeFigureOut">
              <a:rPr lang="ru-RU" smtClean="0"/>
              <a:t>23.01.2021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DECF0F-2945-4621-A163-A473438835FE}" type="slidenum">
              <a:rPr lang="ru-RU" smtClean="0"/>
              <a:t>‹#›</a:t>
            </a:fld>
            <a:endParaRPr lang="ru-RU"/>
          </a:p>
        </p:txBody>
      </p:sp>
    </p:spTree>
    <p:extLst>
      <p:ext uri="{BB962C8B-B14F-4D97-AF65-F5344CB8AC3E}">
        <p14:creationId xmlns:p14="http://schemas.microsoft.com/office/powerpoint/2010/main" val="766368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AE51350-4770-445A-99CC-15D74A9C962D}" type="datetimeFigureOut">
              <a:rPr lang="ru-RU" smtClean="0"/>
              <a:t>23.01.2021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DECF0F-2945-4621-A163-A473438835FE}" type="slidenum">
              <a:rPr lang="ru-RU" smtClean="0"/>
              <a:t>‹#›</a:t>
            </a:fld>
            <a:endParaRPr lang="ru-RU"/>
          </a:p>
        </p:txBody>
      </p:sp>
    </p:spTree>
    <p:extLst>
      <p:ext uri="{BB962C8B-B14F-4D97-AF65-F5344CB8AC3E}">
        <p14:creationId xmlns:p14="http://schemas.microsoft.com/office/powerpoint/2010/main" val="3321937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AAE51350-4770-445A-99CC-15D74A9C962D}" type="datetimeFigureOut">
              <a:rPr lang="ru-RU" smtClean="0"/>
              <a:t>23.01.2021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DECF0F-2945-4621-A163-A473438835FE}"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5944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AE51350-4770-445A-99CC-15D74A9C962D}" type="datetimeFigureOut">
              <a:rPr lang="ru-RU" smtClean="0"/>
              <a:t>23.01.2021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DECF0F-2945-4621-A163-A473438835FE}" type="slidenum">
              <a:rPr lang="ru-RU" smtClean="0"/>
              <a:t>‹#›</a:t>
            </a:fld>
            <a:endParaRPr lang="ru-RU"/>
          </a:p>
        </p:txBody>
      </p:sp>
    </p:spTree>
    <p:extLst>
      <p:ext uri="{BB962C8B-B14F-4D97-AF65-F5344CB8AC3E}">
        <p14:creationId xmlns:p14="http://schemas.microsoft.com/office/powerpoint/2010/main" val="662307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AE51350-4770-445A-99CC-15D74A9C962D}" type="datetimeFigureOut">
              <a:rPr lang="ru-RU" smtClean="0"/>
              <a:t>23.01.2021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DECF0F-2945-4621-A163-A473438835FE}" type="slidenum">
              <a:rPr lang="ru-RU" smtClean="0"/>
              <a:t>‹#›</a:t>
            </a:fld>
            <a:endParaRPr lang="ru-RU"/>
          </a:p>
        </p:txBody>
      </p:sp>
    </p:spTree>
    <p:extLst>
      <p:ext uri="{BB962C8B-B14F-4D97-AF65-F5344CB8AC3E}">
        <p14:creationId xmlns:p14="http://schemas.microsoft.com/office/powerpoint/2010/main" val="127105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AAE51350-4770-445A-99CC-15D74A9C962D}" type="datetimeFigureOut">
              <a:rPr lang="ru-RU" smtClean="0"/>
              <a:t>23.01.2021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DECF0F-2945-4621-A163-A473438835FE}" type="slidenum">
              <a:rPr lang="ru-RU" smtClean="0"/>
              <a:t>‹#›</a:t>
            </a:fld>
            <a:endParaRPr lang="ru-RU"/>
          </a:p>
        </p:txBody>
      </p:sp>
    </p:spTree>
    <p:extLst>
      <p:ext uri="{BB962C8B-B14F-4D97-AF65-F5344CB8AC3E}">
        <p14:creationId xmlns:p14="http://schemas.microsoft.com/office/powerpoint/2010/main" val="364979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AE51350-4770-445A-99CC-15D74A9C962D}" type="datetimeFigureOut">
              <a:rPr lang="ru-RU" smtClean="0"/>
              <a:t>23.01.2021</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B1DECF0F-2945-4621-A163-A473438835FE}" type="slidenum">
              <a:rPr lang="ru-RU" smtClean="0"/>
              <a:t>‹#›</a:t>
            </a:fld>
            <a:endParaRPr lang="ru-RU"/>
          </a:p>
        </p:txBody>
      </p:sp>
    </p:spTree>
    <p:extLst>
      <p:ext uri="{BB962C8B-B14F-4D97-AF65-F5344CB8AC3E}">
        <p14:creationId xmlns:p14="http://schemas.microsoft.com/office/powerpoint/2010/main" val="3975117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AE51350-4770-445A-99CC-15D74A9C962D}" type="datetimeFigureOut">
              <a:rPr lang="ru-RU" smtClean="0"/>
              <a:t>23.01.2021</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1DECF0F-2945-4621-A163-A473438835FE}" type="slidenum">
              <a:rPr lang="ru-RU" smtClean="0"/>
              <a:t>‹#›</a:t>
            </a:fld>
            <a:endParaRPr lang="ru-RU"/>
          </a:p>
        </p:txBody>
      </p:sp>
    </p:spTree>
    <p:extLst>
      <p:ext uri="{BB962C8B-B14F-4D97-AF65-F5344CB8AC3E}">
        <p14:creationId xmlns:p14="http://schemas.microsoft.com/office/powerpoint/2010/main" val="718533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AE51350-4770-445A-99CC-15D74A9C962D}" type="datetimeFigureOut">
              <a:rPr lang="ru-RU" smtClean="0"/>
              <a:t>23.01.2021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DECF0F-2945-4621-A163-A473438835FE}" type="slidenum">
              <a:rPr lang="ru-RU" smtClean="0"/>
              <a:t>‹#›</a:t>
            </a:fld>
            <a:endParaRPr lang="ru-RU"/>
          </a:p>
        </p:txBody>
      </p:sp>
    </p:spTree>
    <p:extLst>
      <p:ext uri="{BB962C8B-B14F-4D97-AF65-F5344CB8AC3E}">
        <p14:creationId xmlns:p14="http://schemas.microsoft.com/office/powerpoint/2010/main" val="1581191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AE51350-4770-445A-99CC-15D74A9C962D}" type="datetimeFigureOut">
              <a:rPr lang="ru-RU" smtClean="0"/>
              <a:t>23.01.2021</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1DECF0F-2945-4621-A163-A473438835FE}"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11180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2693932"/>
          </a:xfrm>
        </p:spPr>
        <p:txBody>
          <a:bodyPr>
            <a:normAutofit/>
          </a:bodyPr>
          <a:lstStyle/>
          <a:p>
            <a:pPr algn="ctr"/>
            <a:r>
              <a:rPr lang="ru-RU" sz="2800" b="1" dirty="0">
                <a:latin typeface="Times New Roman" panose="02020603050405020304" pitchFamily="18" charset="0"/>
                <a:cs typeface="Times New Roman" panose="02020603050405020304" pitchFamily="18" charset="0"/>
              </a:rPr>
              <a:t>ИСТОРИЯ РАЗВИТИЯ МЕТОДОВ ПСИХОЛОГИЧЕСКОЙ КОРРЕКЦИИ</a:t>
            </a:r>
            <a:br>
              <a:rPr lang="ru-RU" sz="2800" b="1" dirty="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ДЕТЕЙ С ПРОБЛЕМАМИ В РАЗВИТИИ</a:t>
            </a:r>
          </a:p>
        </p:txBody>
      </p:sp>
      <p:sp>
        <p:nvSpPr>
          <p:cNvPr id="3" name="Подзаголовок 2"/>
          <p:cNvSpPr>
            <a:spLocks noGrp="1"/>
          </p:cNvSpPr>
          <p:nvPr>
            <p:ph type="subTitle" idx="1"/>
          </p:nvPr>
        </p:nvSpPr>
        <p:spPr/>
        <p:txBody>
          <a:bodyPr/>
          <a:lstStyle/>
          <a:p>
            <a:pPr algn="ctr"/>
            <a:r>
              <a:rPr lang="ru-RU" b="1" dirty="0" smtClean="0">
                <a:solidFill>
                  <a:schemeClr val="tx1"/>
                </a:solidFill>
                <a:latin typeface="Times New Roman" panose="02020603050405020304" pitchFamily="18" charset="0"/>
                <a:cs typeface="Times New Roman" panose="02020603050405020304" pitchFamily="18" charset="0"/>
              </a:rPr>
              <a:t>Лекция 1</a:t>
            </a: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8915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Анализ механизма формирования индивидуального сознания при нормальном и патологическом развитии, предложенный в концепции Л. С. Выготского о высших психических функциях, несомненно, имеет огромное теоретическое значение. Однако конкретизируя общие положения об определяющей роли социальных факторов в аномальном развитии. Безусловно, роль социальных факторов имеет несомненное значение в процессе социализации детей с нарушением анализаторов: зрения, слуха, движений. Однако при нарушении интеллектуальной деятельности необходим дифференцированный подход с обязательным учетом структуры, динамики дефекта, соотношения аффективных и</a:t>
            </a:r>
          </a:p>
          <a:p>
            <a:pPr algn="just"/>
            <a:r>
              <a:rPr lang="ru-RU" dirty="0" smtClean="0">
                <a:latin typeface="Times New Roman" panose="02020603050405020304" pitchFamily="18" charset="0"/>
                <a:cs typeface="Times New Roman" panose="02020603050405020304" pitchFamily="18" charset="0"/>
              </a:rPr>
              <a:t>интеллектуальных процессов.</a:t>
            </a:r>
          </a:p>
          <a:p>
            <a:pPr algn="just"/>
            <a:r>
              <a:rPr lang="ru-RU" dirty="0" smtClean="0">
                <a:latin typeface="Times New Roman" panose="02020603050405020304" pitchFamily="18" charset="0"/>
                <a:cs typeface="Times New Roman" panose="02020603050405020304" pitchFamily="18" charset="0"/>
              </a:rPr>
              <a:t>В своих дальнейших исследованиях Л. С. Выготский проанализировал различные варианты дефекта, описал различные соотношения интеллекта и дефекта, низших и высших психических функций. Он выявил также закономерности их развития и возможность предупреждения вторичных нарушений как следствия первичных, связанных с болезнью органа.</a:t>
            </a:r>
          </a:p>
          <a:p>
            <a:pPr algn="just"/>
            <a:r>
              <a:rPr lang="ru-RU" dirty="0" smtClean="0">
                <a:latin typeface="Times New Roman" panose="02020603050405020304" pitchFamily="18" charset="0"/>
                <a:cs typeface="Times New Roman" panose="02020603050405020304" pitchFamily="18" charset="0"/>
              </a:rPr>
              <a:t>Разработанная Л. С. Выготским теоретическая концепция аномального развития остается актуальной и сегодня и имеет огромное практическое значение.</a:t>
            </a:r>
          </a:p>
          <a:p>
            <a:pPr algn="just"/>
            <a:r>
              <a:rPr lang="ru-RU" dirty="0" smtClean="0">
                <a:latin typeface="Times New Roman" panose="02020603050405020304" pitchFamily="18" charset="0"/>
                <a:cs typeface="Times New Roman" panose="02020603050405020304" pitchFamily="18" charset="0"/>
              </a:rPr>
              <a:t>Параллельно с исследованиями отечественных психологов в тот период успешно разрабатываются различные направления психологической коррекции: психодинамические, </a:t>
            </a:r>
            <a:r>
              <a:rPr lang="ru-RU" dirty="0" err="1" smtClean="0">
                <a:latin typeface="Times New Roman" panose="02020603050405020304" pitchFamily="18" charset="0"/>
                <a:cs typeface="Times New Roman" panose="02020603050405020304" pitchFamily="18" charset="0"/>
              </a:rPr>
              <a:t>адлеровские</a:t>
            </a:r>
            <a:r>
              <a:rPr lang="ru-RU" dirty="0" smtClean="0">
                <a:latin typeface="Times New Roman" panose="02020603050405020304" pitchFamily="18" charset="0"/>
                <a:cs typeface="Times New Roman" panose="02020603050405020304" pitchFamily="18" charset="0"/>
              </a:rPr>
              <a:t>, поведенческие и пр.</a:t>
            </a:r>
          </a:p>
          <a:p>
            <a:pPr algn="just"/>
            <a:r>
              <a:rPr lang="ru-RU" dirty="0" smtClean="0">
                <a:latin typeface="Times New Roman" panose="02020603050405020304" pitchFamily="18" charset="0"/>
                <a:cs typeface="Times New Roman" panose="02020603050405020304" pitchFamily="18" charset="0"/>
              </a:rPr>
              <a:t>Причины нарушений в поведении и в эмоциональной жизни детей и подростков представители психодинамического направления связывают с наличием конфликта. Исходя из этого, </a:t>
            </a:r>
            <a:r>
              <a:rPr lang="ru-RU" dirty="0" err="1" smtClean="0">
                <a:latin typeface="Times New Roman" panose="02020603050405020304" pitchFamily="18" charset="0"/>
                <a:cs typeface="Times New Roman" panose="02020603050405020304" pitchFamily="18" charset="0"/>
              </a:rPr>
              <a:t>психо</a:t>
            </a:r>
            <a:r>
              <a:rPr lang="ru-RU" dirty="0" smtClean="0">
                <a:latin typeface="Times New Roman" panose="02020603050405020304" pitchFamily="18" charset="0"/>
                <a:cs typeface="Times New Roman" panose="02020603050405020304" pitchFamily="18" charset="0"/>
              </a:rPr>
              <a:t>-коррекционные и психотерапевтические методы должны быть направлены на устранение имеющегося конфликта. Главной задачей психоанализа как основного метода психодинамического направления является доведение до сознания ребенка или подростка конфликтной ситуации, связанной с неприемлемыми для него бессознательными влечениями. В работе 3. Фрейда «История маленького Ганса» положено начало использованию психоанализа в работе с детьми. Кроме метода свободных ассоциаций, который не всегда эффективен в психотерапевтической работе с детьми, особенно раннего дошкольного возраста, психоаналитиками были разработаны новые </a:t>
            </a:r>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методы </a:t>
            </a:r>
            <a:r>
              <a:rPr lang="ru-RU" dirty="0" err="1" smtClean="0">
                <a:latin typeface="Times New Roman" panose="02020603050405020304" pitchFamily="18" charset="0"/>
                <a:cs typeface="Times New Roman" panose="02020603050405020304" pitchFamily="18" charset="0"/>
              </a:rPr>
              <a:t>игротерапии</a:t>
            </a:r>
            <a:r>
              <a:rPr lang="ru-RU" dirty="0" smtClean="0">
                <a:latin typeface="Times New Roman" panose="02020603050405020304" pitchFamily="18" charset="0"/>
                <a:cs typeface="Times New Roman" panose="02020603050405020304" pitchFamily="18" charset="0"/>
              </a:rPr>
              <a:t> и арт-терапии, которые впоследствии, выйдя за рамки</a:t>
            </a:r>
          </a:p>
          <a:p>
            <a:pPr algn="just"/>
            <a:r>
              <a:rPr lang="ru-RU" dirty="0" smtClean="0">
                <a:latin typeface="Times New Roman" panose="02020603050405020304" pitchFamily="18" charset="0"/>
                <a:cs typeface="Times New Roman" panose="02020603050405020304" pitchFamily="18" charset="0"/>
              </a:rPr>
              <a:t>психодинамического направления, стали базовыми методами психологической коррекции.</a:t>
            </a:r>
          </a:p>
        </p:txBody>
      </p:sp>
    </p:spTree>
    <p:extLst>
      <p:ext uri="{BB962C8B-B14F-4D97-AF65-F5344CB8AC3E}">
        <p14:creationId xmlns:p14="http://schemas.microsoft.com/office/powerpoint/2010/main" val="1127807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Общая направленность психологической коррекции в рамках психодинамического подхода – это помощь ребенку в выявлении неосознаваемых причин эмоциональных переживаний, в осознании и переоценке их. </a:t>
            </a:r>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технологии, разработанные представителями психодинамического направления, включают в себя различные этапы, способы и методы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воздействий. Начав с выявления бессознательных побуждений, лежащих в основе эмоциональных нарушений у детей и подростков, психоаналитик в процессе коррекции акцентирует внимание ребенка на тех внутренних силах, которые помогут ему справиться с имеющимися проблемами. В результате этого происходит переоценка значимости проблемы, формируются новые системы эмоциональных установок у ребенка и наконец происходит ликвидация «очага возбуждения».</a:t>
            </a:r>
          </a:p>
          <a:p>
            <a:pPr algn="just"/>
            <a:r>
              <a:rPr lang="ru-RU" dirty="0" smtClean="0">
                <a:latin typeface="Times New Roman" panose="02020603050405020304" pitchFamily="18" charset="0"/>
                <a:cs typeface="Times New Roman" panose="02020603050405020304" pitchFamily="18" charset="0"/>
              </a:rPr>
              <a:t>Среди методов в современной практике детского психоанализа успешно используются такие, как </a:t>
            </a:r>
            <a:r>
              <a:rPr lang="ru-RU" dirty="0" err="1" smtClean="0">
                <a:latin typeface="Times New Roman" panose="02020603050405020304" pitchFamily="18" charset="0"/>
                <a:cs typeface="Times New Roman" panose="02020603050405020304" pitchFamily="18" charset="0"/>
              </a:rPr>
              <a:t>игротерапия</a:t>
            </a:r>
            <a:r>
              <a:rPr lang="ru-RU" dirty="0" smtClean="0">
                <a:latin typeface="Times New Roman" panose="02020603050405020304" pitchFamily="18" charset="0"/>
                <a:cs typeface="Times New Roman" panose="02020603050405020304" pitchFamily="18" charset="0"/>
              </a:rPr>
              <a:t> (директивная и </a:t>
            </a:r>
            <a:r>
              <a:rPr lang="ru-RU" dirty="0" err="1" smtClean="0">
                <a:latin typeface="Times New Roman" panose="02020603050405020304" pitchFamily="18" charset="0"/>
                <a:cs typeface="Times New Roman" panose="02020603050405020304" pitchFamily="18" charset="0"/>
              </a:rPr>
              <a:t>недирективная</a:t>
            </a:r>
            <a:r>
              <a:rPr lang="ru-RU" dirty="0" smtClean="0">
                <a:latin typeface="Times New Roman" panose="02020603050405020304" pitchFamily="18" charset="0"/>
                <a:cs typeface="Times New Roman" panose="02020603050405020304" pitchFamily="18" charset="0"/>
              </a:rPr>
              <a:t>), арт-терапия, а также толкование сновидений и метод свободных ассоциаций для детей более старшего возраста. </a:t>
            </a:r>
          </a:p>
          <a:p>
            <a:pPr algn="just"/>
            <a:r>
              <a:rPr lang="ru-RU" dirty="0" smtClean="0">
                <a:latin typeface="Times New Roman" panose="02020603050405020304" pitchFamily="18" charset="0"/>
                <a:cs typeface="Times New Roman" panose="02020603050405020304" pitchFamily="18" charset="0"/>
              </a:rPr>
              <a:t>Следует подчеркнуть, что, несмотря на очевидные недостатки психоаналитических подходов к проблеме ребенка, методы, предложенные представителями данного направления, заслуживают особого внимания и широко используются в практической работе с детьми с проблемами в развитии.</a:t>
            </a:r>
          </a:p>
          <a:p>
            <a:pPr algn="just"/>
            <a:r>
              <a:rPr lang="ru-RU" dirty="0" smtClean="0">
                <a:latin typeface="Times New Roman" panose="02020603050405020304" pitchFamily="18" charset="0"/>
                <a:cs typeface="Times New Roman" panose="02020603050405020304" pitchFamily="18" charset="0"/>
              </a:rPr>
              <a:t>Особую значимость для психологической коррекции детей с проблемами в развитии имеют исследования А. Адлера. Акцентируя внимание на позитивной природе человека, Адлер подчеркивал, что каждая личность в раннем детстве формирует уникальный стиль жизни, творит свою судьбу. Поведение человека мотивируется стремлением к достижению целей и социальным интересом. В своих работах Адлер отразил качественное своеобразие личности ребенка с физическим дефектом и его высокие компенсаторные возможности.</a:t>
            </a:r>
          </a:p>
          <a:p>
            <a:pPr algn="just"/>
            <a:r>
              <a:rPr lang="ru-RU" dirty="0" smtClean="0">
                <a:latin typeface="Times New Roman" panose="02020603050405020304" pitchFamily="18" charset="0"/>
                <a:cs typeface="Times New Roman" panose="02020603050405020304" pitchFamily="18" charset="0"/>
              </a:rPr>
              <a:t>Адлер писал: «Разные органы и функции человеческого организма развиваются неравномерно. Человек либо начинает беречь свой слабый орган, усиливая другие органы и функции, либо упорно пытается развить его. Иногда эти усилия настолько серьезны и продолжительны, что компенсирующий орган или сам слабейший орган становятся гораздо более сильными, чем в норме.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3875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6552"/>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Например, ребенок со слабым зрением может натренировать себя в искусстве рассматривания, ребенок, прикованный к постели из-за болезни легких, – развить разные способы дыхания. Мы часто можем видеть детей, которые преодолели эти</a:t>
            </a:r>
          </a:p>
          <a:p>
            <a:pPr algn="just"/>
            <a:r>
              <a:rPr lang="ru-RU" dirty="0" smtClean="0">
                <a:latin typeface="Times New Roman" panose="02020603050405020304" pitchFamily="18" charset="0"/>
                <a:cs typeface="Times New Roman" panose="02020603050405020304" pitchFamily="18" charset="0"/>
              </a:rPr>
              <a:t>трудности и в процессе их преодоления развили необыкновенно полезные возможности» (</a:t>
            </a:r>
            <a:r>
              <a:rPr lang="ru-RU" dirty="0" err="1" smtClean="0">
                <a:latin typeface="Times New Roman" panose="02020603050405020304" pitchFamily="18" charset="0"/>
                <a:cs typeface="Times New Roman" panose="02020603050405020304" pitchFamily="18" charset="0"/>
              </a:rPr>
              <a:t>Adler</a:t>
            </a:r>
            <a:r>
              <a:rPr lang="ru-RU" dirty="0" smtClean="0">
                <a:latin typeface="Times New Roman" panose="02020603050405020304" pitchFamily="18" charset="0"/>
                <a:cs typeface="Times New Roman" panose="02020603050405020304" pitchFamily="18" charset="0"/>
              </a:rPr>
              <a:t>, 1932, р. 15). В дальнейших своих исследованиях А. Адлер делает очень важный вывод о том, что представление о недостаточности у человека переходит из биологической плоскости в психологическую. «Неважно, – писал он, – есть ли в действительности какая-либо физическая недостаточность. Важно, что сам человек чувствует по этому поводу, есть ли у него ощущение, что ему чего-то недостает. А такое ощущение у него скорее всего будет. Правда, это будет ощущение недостаточности не в чем-то конкретном, а во всем...» (</a:t>
            </a:r>
            <a:r>
              <a:rPr lang="ru-RU" dirty="0" err="1" smtClean="0">
                <a:latin typeface="Times New Roman" panose="02020603050405020304" pitchFamily="18" charset="0"/>
                <a:cs typeface="Times New Roman" panose="02020603050405020304" pitchFamily="18" charset="0"/>
              </a:rPr>
              <a:t>Ibid</a:t>
            </a:r>
            <a:r>
              <a:rPr lang="ru-RU" dirty="0" smtClean="0">
                <a:latin typeface="Times New Roman" panose="02020603050405020304" pitchFamily="18" charset="0"/>
                <a:cs typeface="Times New Roman" panose="02020603050405020304" pitchFamily="18" charset="0"/>
              </a:rPr>
              <a:t>., p. 82). Это высказывание Адлера является ключевым в теории компенсации дефекта и его коррекции. Однако, подчеркивая роль </a:t>
            </a:r>
            <a:r>
              <a:rPr lang="ru-RU" dirty="0" err="1" smtClean="0">
                <a:latin typeface="Times New Roman" panose="02020603050405020304" pitchFamily="18" charset="0"/>
                <a:cs typeface="Times New Roman" panose="02020603050405020304" pitchFamily="18" charset="0"/>
              </a:rPr>
              <a:t>самовосприятия</a:t>
            </a:r>
            <a:r>
              <a:rPr lang="ru-RU" dirty="0" smtClean="0">
                <a:latin typeface="Times New Roman" panose="02020603050405020304" pitchFamily="18" charset="0"/>
                <a:cs typeface="Times New Roman" panose="02020603050405020304" pitchFamily="18" charset="0"/>
              </a:rPr>
              <a:t> человеком своего дефекта в дальнейшем его психическом развитии, Адлер пытается показать, что «ощущение недостаточности» у ребенка является определяющим фактором его дальнейшего психического развития. «Быть человеком – значит ощущать свою недостаточность» (</a:t>
            </a:r>
            <a:r>
              <a:rPr lang="ru-RU" dirty="0" err="1" smtClean="0">
                <a:latin typeface="Times New Roman" panose="02020603050405020304" pitchFamily="18" charset="0"/>
                <a:cs typeface="Times New Roman" panose="02020603050405020304" pitchFamily="18" charset="0"/>
              </a:rPr>
              <a:t>Adler</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1932, р. 82). Адлер отмечал, что ощущение недостаточности является мощным импульсом в дальнейшем индивидуальном развитии человека. Теория компенсации дефекта, предложенная Адлером, имеет важное значение в психологии. Однако нельзя согласиться с Адлером, что не сам дефект является движущей силой развития личности. </a:t>
            </a:r>
          </a:p>
          <a:p>
            <a:pPr algn="just"/>
            <a:r>
              <a:rPr lang="ru-RU" dirty="0" smtClean="0">
                <a:latin typeface="Times New Roman" panose="02020603050405020304" pitchFamily="18" charset="0"/>
                <a:cs typeface="Times New Roman" panose="02020603050405020304" pitchFamily="18" charset="0"/>
              </a:rPr>
              <a:t>Как подчеркивал Л. С. Выготский, движущей силой развития ребенка является социальная оценка личностью своего дефекта, ее социальная позиция, отношение к своему дефекту. Цели психологической коррекции по Адлеру непосредственно вытекают из основных положений его концепции. Ими являются: снижение чувства неполноценности; развитие социального интереса; коррекция целей, мотивов с перспективой изменения смысла жизни. </a:t>
            </a:r>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технологии, используемые Адлером, разнообразны и вполне согласуются с основными целями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Адлер уделяет специальное внимание установлению доверительных контактов между ребенком и психологом, установлению общих целей работы, использование поощрения. Им была разработана методика «Ранние воспоминания», анализ сновидений, где большое внимание уделяется детским снам, методика ценностных приоритетов, </a:t>
            </a:r>
            <a:r>
              <a:rPr lang="ru-RU" dirty="0" err="1" smtClean="0">
                <a:latin typeface="Times New Roman" panose="02020603050405020304" pitchFamily="18" charset="0"/>
                <a:cs typeface="Times New Roman" panose="02020603050405020304" pitchFamily="18" charset="0"/>
              </a:rPr>
              <a:t>антисуггестия</a:t>
            </a:r>
            <a:r>
              <a:rPr lang="ru-RU" dirty="0" smtClean="0">
                <a:latin typeface="Times New Roman" panose="02020603050405020304" pitchFamily="18" charset="0"/>
                <a:cs typeface="Times New Roman" panose="02020603050405020304" pitchFamily="18" charset="0"/>
              </a:rPr>
              <a:t> (парадоксальная интенция). В нашей практике мы использовали этот метод с аутичными детьми в процессе групповой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8588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Суть его заключается в многократном повторении нежелательных поступков детей. Многократное повторение одного и того же действия обесценивает это действие для ребенка. Например, многие дети, страдающие аутизмом, в ситуации эмоционального дискомфорта начинают раскачиваться, прыгать, стереотипно встряхивать руками и пр. На наших занятиях мы предлагали детям выполнить эти действия, но в социально приемлемой форме. Например, дети рассаживались друг против друга и, взявшись за руки, под музыку раскачивались (игра «лодочка»). В результате таких упражнений число стереотипных действий у детей значительно уменьшалось. Поведенческое направление в психологической коррекции возникло в противовес психодинамическому. Его теоретической базой являются классические теории условных рефлексов И. П. Павлова, теория </a:t>
            </a:r>
            <a:r>
              <a:rPr lang="ru-RU" dirty="0" err="1" smtClean="0">
                <a:latin typeface="Times New Roman" panose="02020603050405020304" pitchFamily="18" charset="0"/>
                <a:cs typeface="Times New Roman" panose="02020603050405020304" pitchFamily="18" charset="0"/>
              </a:rPr>
              <a:t>оперантного</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обусловливания</a:t>
            </a:r>
            <a:r>
              <a:rPr lang="ru-RU" dirty="0" smtClean="0">
                <a:latin typeface="Times New Roman" panose="02020603050405020304" pitchFamily="18" charset="0"/>
                <a:cs typeface="Times New Roman" panose="02020603050405020304" pitchFamily="18" charset="0"/>
              </a:rPr>
              <a:t> Э. </a:t>
            </a:r>
            <a:r>
              <a:rPr lang="ru-RU" dirty="0" err="1" smtClean="0">
                <a:latin typeface="Times New Roman" panose="02020603050405020304" pitchFamily="18" charset="0"/>
                <a:cs typeface="Times New Roman" panose="02020603050405020304" pitchFamily="18" charset="0"/>
              </a:rPr>
              <a:t>Торднайка</a:t>
            </a:r>
            <a:r>
              <a:rPr lang="ru-RU" dirty="0" smtClean="0">
                <a:latin typeface="Times New Roman" panose="02020603050405020304" pitchFamily="18" charset="0"/>
                <a:cs typeface="Times New Roman" panose="02020603050405020304" pitchFamily="18" charset="0"/>
              </a:rPr>
              <a:t> и Б. Скиннера. По мнению представителей поведенческого направления, человек – продукт своей среды и одновременно ее творец, а поведение его формируется в процессе обучения.</a:t>
            </a:r>
          </a:p>
          <a:p>
            <a:pPr algn="just"/>
            <a:r>
              <a:rPr lang="ru-RU" dirty="0" smtClean="0">
                <a:latin typeface="Times New Roman" panose="02020603050405020304" pitchFamily="18" charset="0"/>
                <a:cs typeface="Times New Roman" panose="02020603050405020304" pitchFamily="18" charset="0"/>
              </a:rPr>
              <a:t>Проблемы у человека возникают в результате плохого обучения, и научить нормальному поведению ребенка можно посредством подкрепления и имитации. Основной целью психологической коррекции в рамках поведенческого подхода является выработка у ребенка нового адаптивного поведения или преодоление </a:t>
            </a:r>
            <a:r>
              <a:rPr lang="ru-RU" dirty="0" err="1" smtClean="0">
                <a:latin typeface="Times New Roman" panose="02020603050405020304" pitchFamily="18" charset="0"/>
                <a:cs typeface="Times New Roman" panose="02020603050405020304" pitchFamily="18" charset="0"/>
              </a:rPr>
              <a:t>дезадаптивного</a:t>
            </a:r>
            <a:r>
              <a:rPr lang="ru-RU" dirty="0" smtClean="0">
                <a:latin typeface="Times New Roman" panose="02020603050405020304" pitchFamily="18" charset="0"/>
                <a:cs typeface="Times New Roman" panose="02020603050405020304" pitchFamily="18" charset="0"/>
              </a:rPr>
              <a:t> поведения. Это достигается</a:t>
            </a:r>
          </a:p>
          <a:p>
            <a:pPr algn="just"/>
            <a:r>
              <a:rPr lang="ru-RU" dirty="0" smtClean="0">
                <a:latin typeface="Times New Roman" panose="02020603050405020304" pitchFamily="18" charset="0"/>
                <a:cs typeface="Times New Roman" panose="02020603050405020304" pitchFamily="18" charset="0"/>
              </a:rPr>
              <a:t>с помощью торможения и ликвидации старых форм поведения и обучение ребенка новым формам поведения с использованием приемов самоконтроля и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В процессе психологической коррекции, обучая ребенка новым формам поведения, психолог выступает в роли учителя, тренера, а ребенок в роли ученика. В рамках поведенческого направления разработано много оригинальных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технологий. Например, «способ негативного воздействия», когда ребенку предлагается сознательное воспроизведение нежелательных реакций. Так, подростку с заиканием рекомендовано специально заикаться 15–20 раз подряд, а подростку с навязчивыми движениями в течение 10–15 минут специально повторять эти движения. Одним из существенных недостатков психологической коррекции в рамках поведенческого подхода является ориентация не на причины, а на специфику самого поведения. Однако использование этого направления психологической коррекции является весьма продуктивным при работе с детьми и подростками.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6926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Эффективными при работе с детьми и подростками с проблемами в развитии являются </a:t>
            </a:r>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технологии, разработанные представителями </a:t>
            </a:r>
            <a:r>
              <a:rPr lang="ru-RU" dirty="0" err="1" smtClean="0">
                <a:latin typeface="Times New Roman" panose="02020603050405020304" pitchFamily="18" charset="0"/>
                <a:cs typeface="Times New Roman" panose="02020603050405020304" pitchFamily="18" charset="0"/>
              </a:rPr>
              <a:t>когнитивно</a:t>
            </a:r>
            <a:r>
              <a:rPr lang="ru-RU" dirty="0" smtClean="0">
                <a:latin typeface="Times New Roman" panose="02020603050405020304" pitchFamily="18" charset="0"/>
                <a:cs typeface="Times New Roman" panose="02020603050405020304" pitchFamily="18" charset="0"/>
              </a:rPr>
              <a:t>-аналитического направления в психологии. Теоретической и методологической основой данного направления являются работы Жана Пиаже, Л. С. Выготского. В процессе когнитивной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основное внимание уделяется познавательным структурам психики ребенка, и упор делается на особенности его личности. Основная задача когнитивной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 это создание модели психологической проблемы, которая была бы понята подростком, а также научение его новым способам мышления, изменение восприятия себя и окружающей действительности. В рамках этого подхода выделяются два направления: </a:t>
            </a:r>
            <a:r>
              <a:rPr lang="ru-RU" dirty="0" err="1" smtClean="0">
                <a:latin typeface="Times New Roman" panose="02020603050405020304" pitchFamily="18" charset="0"/>
                <a:cs typeface="Times New Roman" panose="02020603050405020304" pitchFamily="18" charset="0"/>
              </a:rPr>
              <a:t>когнитивно</a:t>
            </a:r>
            <a:r>
              <a:rPr lang="ru-RU" dirty="0" smtClean="0">
                <a:latin typeface="Times New Roman" panose="02020603050405020304" pitchFamily="18" charset="0"/>
                <a:cs typeface="Times New Roman" panose="02020603050405020304" pitchFamily="18" charset="0"/>
              </a:rPr>
              <a:t>-аналитическое и </a:t>
            </a:r>
            <a:r>
              <a:rPr lang="ru-RU" dirty="0" err="1" smtClean="0">
                <a:latin typeface="Times New Roman" panose="02020603050405020304" pitchFamily="18" charset="0"/>
                <a:cs typeface="Times New Roman" panose="02020603050405020304" pitchFamily="18" charset="0"/>
              </a:rPr>
              <a:t>когнитивно</a:t>
            </a:r>
            <a:r>
              <a:rPr lang="ru-RU" dirty="0" smtClean="0">
                <a:latin typeface="Times New Roman" panose="02020603050405020304" pitchFamily="18" charset="0"/>
                <a:cs typeface="Times New Roman" panose="02020603050405020304" pitchFamily="18" charset="0"/>
              </a:rPr>
              <a:t>-поведенческое. Процесс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проходит в несколько этапов.</a:t>
            </a:r>
          </a:p>
          <a:p>
            <a:pPr algn="just"/>
            <a:r>
              <a:rPr lang="ru-RU" b="1" dirty="0" smtClean="0">
                <a:latin typeface="Times New Roman" panose="02020603050405020304" pitchFamily="18" charset="0"/>
                <a:cs typeface="Times New Roman" panose="02020603050405020304" pitchFamily="18" charset="0"/>
              </a:rPr>
              <a:t>Диагностический этап </a:t>
            </a:r>
            <a:r>
              <a:rPr lang="ru-RU" dirty="0" smtClean="0">
                <a:latin typeface="Times New Roman" panose="02020603050405020304" pitchFamily="18" charset="0"/>
                <a:cs typeface="Times New Roman" panose="02020603050405020304" pitchFamily="18" charset="0"/>
              </a:rPr>
              <a:t>включает в себя знакомство психолога с проблемами подростка с помощью клинико-биографического анализа и совместное с подростком формулирование его проблем. После тщательного анализа психолог составляет список проблем подростка и излагает ему их в устной или письменной форме. Мы используем также результаты психологического обследования с помощью различных методик (</a:t>
            </a:r>
            <a:r>
              <a:rPr lang="ru-RU" dirty="0" err="1" smtClean="0">
                <a:latin typeface="Times New Roman" panose="02020603050405020304" pitchFamily="18" charset="0"/>
                <a:cs typeface="Times New Roman" panose="02020603050405020304" pitchFamily="18" charset="0"/>
              </a:rPr>
              <a:t>Кеттелл</a:t>
            </a:r>
            <a:r>
              <a:rPr lang="ru-RU" dirty="0" smtClean="0">
                <a:latin typeface="Times New Roman" panose="02020603050405020304" pitchFamily="18" charset="0"/>
                <a:cs typeface="Times New Roman" panose="02020603050405020304" pitchFamily="18" charset="0"/>
              </a:rPr>
              <a:t>, Розенцвейг и пр.) и предлагаем подростку совместно с психологом рассмотреть профиль его личности. После совместного анализа уточняются причины проблем у подростка. После этого психолог уточняет и обсуждает с подростком план психологической коррекции. Этот этап может длиться от 3 до 7 встреч с подростком.</a:t>
            </a:r>
          </a:p>
          <a:p>
            <a:pPr algn="just"/>
            <a:r>
              <a:rPr lang="ru-RU" dirty="0" smtClean="0">
                <a:latin typeface="Times New Roman" panose="02020603050405020304" pitchFamily="18" charset="0"/>
                <a:cs typeface="Times New Roman" panose="02020603050405020304" pitchFamily="18" charset="0"/>
              </a:rPr>
              <a:t>В процессе коррекционного этапа психолог обучает подростка распознавать неадаптивные способы своего поведения с помощью самонаблюдения, ведения дневников.</a:t>
            </a:r>
          </a:p>
          <a:p>
            <a:pPr algn="just"/>
            <a:r>
              <a:rPr lang="ru-RU" dirty="0" smtClean="0">
                <a:latin typeface="Times New Roman" panose="02020603050405020304" pitchFamily="18" charset="0"/>
                <a:cs typeface="Times New Roman" panose="02020603050405020304" pitchFamily="18" charset="0"/>
              </a:rPr>
              <a:t>Обсуждая с психологом результаты своих наблюдений, подросток начинает постепенно понимать причины своих неадаптивных реакций и заменять их более эффективными формами поведения в повседневной жизни. В ходе бесед психолог оказывает эмоциональную помощь и поддержку подростку. Позиция психолога в процессе когнитивной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достаточно директивна, так как он выступает в роли наставника, учителя. Однако психолог не должен прямо указывать подростку, что его убеждения иррациональны или поведение неправильно, и что вести себя надо именно так, как считает психолог. Таким образом, целью когнитивной </a:t>
            </a:r>
            <a:r>
              <a:rPr lang="ru-RU" dirty="0" err="1" smtClean="0">
                <a:latin typeface="Times New Roman" panose="02020603050405020304" pitchFamily="18" charset="0"/>
                <a:cs typeface="Times New Roman" panose="02020603050405020304" pitchFamily="18" charset="0"/>
              </a:rPr>
              <a:t>психокоррекции</a:t>
            </a:r>
            <a:r>
              <a:rPr lang="ru-RU" dirty="0" smtClean="0">
                <a:latin typeface="Times New Roman" panose="02020603050405020304" pitchFamily="18" charset="0"/>
                <a:cs typeface="Times New Roman" panose="02020603050405020304" pitchFamily="18" charset="0"/>
              </a:rPr>
              <a:t> является обучение подростка умению самостоятельно решать, модифицировать или сохранять свои убеждения, предварительно осознав их эмоциональные и поведенческие последствия.</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51025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На оценочном этапе психолог совместно с подростком обсуждают новые формы поведения, прорабатывают его более сложные элементы.</a:t>
            </a:r>
          </a:p>
          <a:p>
            <a:pPr algn="just"/>
            <a:r>
              <a:rPr lang="ru-RU" dirty="0" smtClean="0">
                <a:latin typeface="Times New Roman" panose="02020603050405020304" pitchFamily="18" charset="0"/>
                <a:cs typeface="Times New Roman" panose="02020603050405020304" pitchFamily="18" charset="0"/>
              </a:rPr>
              <a:t>В основе когнитивного подхода к психологической коррекции лежит предположение, что все жизненные проблемы у человека возникают из-за ошибочных убеждений. В связи с этим </a:t>
            </a:r>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технологии в рамках этого подхода направлены на понимание подростком своих проблем и изменение своего поведения на основе рациональных предпосылок.</a:t>
            </a:r>
          </a:p>
          <a:p>
            <a:pPr algn="just"/>
            <a:r>
              <a:rPr lang="ru-RU" dirty="0" smtClean="0">
                <a:latin typeface="Times New Roman" panose="02020603050405020304" pitchFamily="18" charset="0"/>
                <a:cs typeface="Times New Roman" panose="02020603050405020304" pitchFamily="18" charset="0"/>
              </a:rPr>
              <a:t>Особое значение в психологической коррекции детей и подростков с проблемами в развитии и родителей имеет клиент-центрированный подход, разработанный К. </a:t>
            </a:r>
            <a:r>
              <a:rPr lang="ru-RU" dirty="0" err="1" smtClean="0">
                <a:latin typeface="Times New Roman" panose="02020603050405020304" pitchFamily="18" charset="0"/>
                <a:cs typeface="Times New Roman" panose="02020603050405020304" pitchFamily="18" charset="0"/>
              </a:rPr>
              <a:t>Роджерсом</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В этом подходе акцентируется позитивная природа человека, а именно, свойственное ему врожденное стремление к самореализации. По мнению </a:t>
            </a:r>
            <a:r>
              <a:rPr lang="ru-RU" dirty="0" err="1" smtClean="0">
                <a:latin typeface="Times New Roman" panose="02020603050405020304" pitchFamily="18" charset="0"/>
                <a:cs typeface="Times New Roman" panose="02020603050405020304" pitchFamily="18" charset="0"/>
              </a:rPr>
              <a:t>Роджерса</a:t>
            </a:r>
            <a:r>
              <a:rPr lang="ru-RU" dirty="0" smtClean="0">
                <a:latin typeface="Times New Roman" panose="02020603050405020304" pitchFamily="18" charset="0"/>
                <a:cs typeface="Times New Roman" panose="02020603050405020304" pitchFamily="18" charset="0"/>
              </a:rPr>
              <a:t>, проблемы у человека возникают при вытеснении некоторых чувств из поля сознания и искажении оценки собственного опыта. Основу психического здоровья по К. </a:t>
            </a:r>
            <a:r>
              <a:rPr lang="ru-RU" dirty="0" err="1" smtClean="0">
                <a:latin typeface="Times New Roman" panose="02020603050405020304" pitchFamily="18" charset="0"/>
                <a:cs typeface="Times New Roman" panose="02020603050405020304" pitchFamily="18" charset="0"/>
              </a:rPr>
              <a:t>Роджерсу</a:t>
            </a:r>
            <a:r>
              <a:rPr lang="ru-RU" dirty="0" smtClean="0">
                <a:latin typeface="Times New Roman" panose="02020603050405020304" pitchFamily="18" charset="0"/>
                <a:cs typeface="Times New Roman" panose="02020603050405020304" pitchFamily="18" charset="0"/>
              </a:rPr>
              <a:t> составляет гармоничная структура Я-концепции, соответствие идеального Я реальному Я, а также стремление личности к самопознанию и самореализации. «Я-реальное» – это система представлений человека о самом себе, которая формируется на основе опыта, общения человека с другими людьми, а «Я-идеальное» – это представление о себе как об идеале, о таком, каким бы человеку хотелось стать в результате реализации своих возможностей. Степень различия между «Я-реальным» и «Я-идеальным» определяет степень дискомфорта личности и личностный рост. Если степень различия не велика, то она выступает двигателем личностного роста. Если человек принимает себя таким, каким он является в действительности, то это является признаком его душевного здоровья. Тревога и нарушение психологической адаптации личности, с одной стороны, могут быть результатом несоответствия между реальным Я и жизненным опытом и, с другой стороны, между реальным Я и тем идеальным образом, который сложился у человека о себе самом.</a:t>
            </a:r>
          </a:p>
          <a:p>
            <a:pPr algn="just"/>
            <a:r>
              <a:rPr lang="ru-RU" dirty="0" smtClean="0">
                <a:latin typeface="Times New Roman" panose="02020603050405020304" pitchFamily="18" charset="0"/>
                <a:cs typeface="Times New Roman" panose="02020603050405020304" pitchFamily="18" charset="0"/>
              </a:rPr>
              <a:t>К. </a:t>
            </a:r>
            <a:r>
              <a:rPr lang="ru-RU" dirty="0" err="1" smtClean="0">
                <a:latin typeface="Times New Roman" panose="02020603050405020304" pitchFamily="18" charset="0"/>
                <a:cs typeface="Times New Roman" panose="02020603050405020304" pitchFamily="18" charset="0"/>
              </a:rPr>
              <a:t>Роджерс</a:t>
            </a:r>
            <a:r>
              <a:rPr lang="ru-RU" dirty="0" smtClean="0">
                <a:latin typeface="Times New Roman" panose="02020603050405020304" pitchFamily="18" charset="0"/>
                <a:cs typeface="Times New Roman" panose="02020603050405020304" pitchFamily="18" charset="0"/>
              </a:rPr>
              <a:t> считал, что человек обладает тенденцией к </a:t>
            </a:r>
            <a:r>
              <a:rPr lang="ru-RU" dirty="0" err="1" smtClean="0">
                <a:latin typeface="Times New Roman" panose="02020603050405020304" pitchFamily="18" charset="0"/>
                <a:cs typeface="Times New Roman" panose="02020603050405020304" pitchFamily="18" charset="0"/>
              </a:rPr>
              <a:t>самоактуализации</a:t>
            </a:r>
            <a:r>
              <a:rPr lang="ru-RU" dirty="0" smtClean="0">
                <a:latin typeface="Times New Roman" panose="02020603050405020304" pitchFamily="18" charset="0"/>
                <a:cs typeface="Times New Roman" panose="02020603050405020304" pitchFamily="18" charset="0"/>
              </a:rPr>
              <a:t>, которая способствует здоровью и личностному росту. В процессе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воздействий перед психологом стоит задача устранения эмоциональных блоков или препятствий на пути самореализации и </a:t>
            </a:r>
            <a:r>
              <a:rPr lang="ru-RU" dirty="0" err="1" smtClean="0">
                <a:latin typeface="Times New Roman" panose="02020603050405020304" pitchFamily="18" charset="0"/>
                <a:cs typeface="Times New Roman" panose="02020603050405020304" pitchFamily="18" charset="0"/>
              </a:rPr>
              <a:t>самоактуализации</a:t>
            </a:r>
            <a:r>
              <a:rPr lang="ru-RU" dirty="0" smtClean="0">
                <a:latin typeface="Times New Roman" panose="02020603050405020304" pitchFamily="18" charset="0"/>
                <a:cs typeface="Times New Roman" panose="02020603050405020304" pitchFamily="18" charset="0"/>
              </a:rPr>
              <a:t>. Цель психологической коррекции – выработка у клиента большего самоуважения, способствующего его личностному росту.</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92023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Главной профессиональной обязанностью психолога является создание соответствующего психологического климата, в котором клиент мог бы отказаться от защитных механизмов. Это достигается при соблюдении следующих условий:</a:t>
            </a:r>
          </a:p>
          <a:p>
            <a:pPr algn="just"/>
            <a:r>
              <a:rPr lang="ru-RU" dirty="0" smtClean="0">
                <a:latin typeface="Times New Roman" panose="02020603050405020304" pitchFamily="18" charset="0"/>
                <a:cs typeface="Times New Roman" panose="02020603050405020304" pitchFamily="18" charset="0"/>
              </a:rPr>
              <a:t>– </a:t>
            </a:r>
            <a:r>
              <a:rPr lang="ru-RU" i="1" dirty="0" smtClean="0">
                <a:latin typeface="Times New Roman" panose="02020603050405020304" pitchFamily="18" charset="0"/>
                <a:cs typeface="Times New Roman" panose="02020603050405020304" pitchFamily="18" charset="0"/>
              </a:rPr>
              <a:t>Конгруэнтность (от лат. </a:t>
            </a:r>
            <a:r>
              <a:rPr lang="ru-RU" i="1" dirty="0" err="1" smtClean="0">
                <a:latin typeface="Times New Roman" panose="02020603050405020304" pitchFamily="18" charset="0"/>
                <a:cs typeface="Times New Roman" panose="02020603050405020304" pitchFamily="18" charset="0"/>
              </a:rPr>
              <a:t>congruens</a:t>
            </a:r>
            <a:r>
              <a:rPr lang="ru-RU" i="1" dirty="0" smtClean="0">
                <a:latin typeface="Times New Roman" panose="02020603050405020304" pitchFamily="18" charset="0"/>
                <a:cs typeface="Times New Roman" panose="02020603050405020304" pitchFamily="18" charset="0"/>
              </a:rPr>
              <a:t> – совпадающий) в отношениях с клиентом. </a:t>
            </a:r>
            <a:r>
              <a:rPr lang="ru-RU" dirty="0" smtClean="0">
                <a:latin typeface="Times New Roman" panose="02020603050405020304" pitchFamily="18" charset="0"/>
                <a:cs typeface="Times New Roman" panose="02020603050405020304" pitchFamily="18" charset="0"/>
              </a:rPr>
              <a:t>Это означает необходимость правильного осознания психологом своего собственного опыта. Если психолог переживает тревогу или дискомфорт и не осознает этого, то он не будет конгруэнтным со своим клиентом и коррекция будет не полноценной. </a:t>
            </a:r>
            <a:r>
              <a:rPr lang="ru-RU" dirty="0" err="1" smtClean="0">
                <a:latin typeface="Times New Roman" panose="02020603050405020304" pitchFamily="18" charset="0"/>
                <a:cs typeface="Times New Roman" panose="02020603050405020304" pitchFamily="18" charset="0"/>
              </a:rPr>
              <a:t>Роджерс</a:t>
            </a:r>
            <a:r>
              <a:rPr lang="ru-RU" dirty="0" smtClean="0">
                <a:latin typeface="Times New Roman" panose="02020603050405020304" pitchFamily="18" charset="0"/>
                <a:cs typeface="Times New Roman" panose="02020603050405020304" pitchFamily="18" charset="0"/>
              </a:rPr>
              <a:t> подчеркивал, что при непосредственном общении с клиентом психолог должен быть самим собой, со всеми присущими ему переживаниями данного момента, но правильно осознанными и интегрированными.</a:t>
            </a:r>
          </a:p>
          <a:p>
            <a:pPr algn="just"/>
            <a:r>
              <a:rPr lang="ru-RU" dirty="0" smtClean="0">
                <a:latin typeface="Times New Roman" panose="02020603050405020304" pitchFamily="18" charset="0"/>
                <a:cs typeface="Times New Roman" panose="02020603050405020304" pitchFamily="18" charset="0"/>
              </a:rPr>
              <a:t>– </a:t>
            </a:r>
            <a:r>
              <a:rPr lang="ru-RU" i="1" dirty="0" smtClean="0">
                <a:latin typeface="Times New Roman" panose="02020603050405020304" pitchFamily="18" charset="0"/>
                <a:cs typeface="Times New Roman" panose="02020603050405020304" pitchFamily="18" charset="0"/>
              </a:rPr>
              <a:t>Положительная оценка клиента </a:t>
            </a:r>
            <a:r>
              <a:rPr lang="ru-RU" dirty="0" smtClean="0">
                <a:latin typeface="Times New Roman" panose="02020603050405020304" pitchFamily="18" charset="0"/>
                <a:cs typeface="Times New Roman" panose="02020603050405020304" pitchFamily="18" charset="0"/>
              </a:rPr>
              <a:t>– это безусловное принятие и уважение клиента, когда он чувствует себя как самостоятельная, значительная личность, может говорить, что хочет, не опасаясь осуждения.</a:t>
            </a:r>
          </a:p>
          <a:p>
            <a:pPr algn="just"/>
            <a:r>
              <a:rPr lang="ru-RU" dirty="0" smtClean="0">
                <a:latin typeface="Times New Roman" panose="02020603050405020304" pitchFamily="18" charset="0"/>
                <a:cs typeface="Times New Roman" panose="02020603050405020304" pitchFamily="18" charset="0"/>
              </a:rPr>
              <a:t>– </a:t>
            </a:r>
            <a:r>
              <a:rPr lang="ru-RU" i="1" dirty="0" smtClean="0">
                <a:latin typeface="Times New Roman" panose="02020603050405020304" pitchFamily="18" charset="0"/>
                <a:cs typeface="Times New Roman" panose="02020603050405020304" pitchFamily="18" charset="0"/>
              </a:rPr>
              <a:t>Эмпатическое восприятие клиента</a:t>
            </a:r>
            <a:r>
              <a:rPr lang="ru-RU" dirty="0" smtClean="0">
                <a:latin typeface="Times New Roman" panose="02020603050405020304" pitchFamily="18" charset="0"/>
                <a:cs typeface="Times New Roman" panose="02020603050405020304" pitchFamily="18" charset="0"/>
              </a:rPr>
              <a:t>, когда психолог старается увидеть мир глазами клиента, ощутить боль или удовольствие так, как чувствует это клиент. Следует подчеркнуть, что основной акцент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воздействий по </a:t>
            </a:r>
            <a:r>
              <a:rPr lang="ru-RU" dirty="0" err="1" smtClean="0">
                <a:latin typeface="Times New Roman" panose="02020603050405020304" pitchFamily="18" charset="0"/>
                <a:cs typeface="Times New Roman" panose="02020603050405020304" pitchFamily="18" charset="0"/>
              </a:rPr>
              <a:t>Роджерсу</a:t>
            </a:r>
            <a:r>
              <a:rPr lang="ru-RU" dirty="0" smtClean="0">
                <a:latin typeface="Times New Roman" panose="02020603050405020304" pitchFamily="18" charset="0"/>
                <a:cs typeface="Times New Roman" panose="02020603050405020304" pitchFamily="18" charset="0"/>
              </a:rPr>
              <a:t> должен быть направлен на эмоциональные компоненты личности, а не на интеллектуальные (суждения, оценки). Кроме того, следует уделять особое внимание инициативе и самостоятельности клиента Клиент стремится к саморазвитию, сам определяет те изменения, которые ему необходимы, и сам их осуществляет.</a:t>
            </a:r>
          </a:p>
          <a:p>
            <a:pPr algn="just"/>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технологии по </a:t>
            </a:r>
            <a:r>
              <a:rPr lang="ru-RU" dirty="0" err="1" smtClean="0">
                <a:latin typeface="Times New Roman" panose="02020603050405020304" pitchFamily="18" charset="0"/>
                <a:cs typeface="Times New Roman" panose="02020603050405020304" pitchFamily="18" charset="0"/>
              </a:rPr>
              <a:t>Роджерсу</a:t>
            </a:r>
            <a:r>
              <a:rPr lang="ru-RU" dirty="0" smtClean="0">
                <a:latin typeface="Times New Roman" panose="02020603050405020304" pitchFamily="18" charset="0"/>
                <a:cs typeface="Times New Roman" panose="02020603050405020304" pitchFamily="18" charset="0"/>
              </a:rPr>
              <a:t> должны быть направлены на установление конгруэнтности с клиентом, вербализацию и отражение эмоций. Концепция К. </a:t>
            </a:r>
            <a:r>
              <a:rPr lang="ru-RU" dirty="0" err="1" smtClean="0">
                <a:latin typeface="Times New Roman" panose="02020603050405020304" pitchFamily="18" charset="0"/>
                <a:cs typeface="Times New Roman" panose="02020603050405020304" pitchFamily="18" charset="0"/>
              </a:rPr>
              <a:t>Роджерса</a:t>
            </a:r>
            <a:r>
              <a:rPr lang="ru-RU" dirty="0" smtClean="0">
                <a:latin typeface="Times New Roman" panose="02020603050405020304" pitchFamily="18" charset="0"/>
                <a:cs typeface="Times New Roman" panose="02020603050405020304" pitchFamily="18" charset="0"/>
              </a:rPr>
              <a:t> нашла широкое применение в работе с подростками с нарушениями в поведении и с родителями детей-инвалидов (см. ниже). Кроме уже перечисленных направлений психологической коррекции существует множество других. Это рационально-эмоциональное направление Эллиса, экзистенциальное направление, </a:t>
            </a:r>
            <a:r>
              <a:rPr lang="ru-RU" dirty="0" err="1" smtClean="0">
                <a:latin typeface="Times New Roman" panose="02020603050405020304" pitchFamily="18" charset="0"/>
                <a:cs typeface="Times New Roman" panose="02020603050405020304" pitchFamily="18" charset="0"/>
              </a:rPr>
              <a:t>телесноориентированное</a:t>
            </a:r>
            <a:r>
              <a:rPr lang="ru-RU" dirty="0" smtClean="0">
                <a:latin typeface="Times New Roman" panose="02020603050405020304" pitchFamily="18" charset="0"/>
                <a:cs typeface="Times New Roman" panose="02020603050405020304" pitchFamily="18" charset="0"/>
              </a:rPr>
              <a:t> направление </a:t>
            </a:r>
            <a:r>
              <a:rPr lang="ru-RU" dirty="0" err="1" smtClean="0">
                <a:latin typeface="Times New Roman" panose="02020603050405020304" pitchFamily="18" charset="0"/>
                <a:cs typeface="Times New Roman" panose="02020603050405020304" pitchFamily="18" charset="0"/>
              </a:rPr>
              <a:t>Райха</a:t>
            </a:r>
            <a:r>
              <a:rPr lang="ru-RU" dirty="0" smtClean="0">
                <a:latin typeface="Times New Roman" panose="02020603050405020304" pitchFamily="18" charset="0"/>
                <a:cs typeface="Times New Roman" panose="02020603050405020304" pitchFamily="18" charset="0"/>
              </a:rPr>
              <a:t>, биоэнергетический подход </a:t>
            </a:r>
            <a:r>
              <a:rPr lang="ru-RU" dirty="0" err="1" smtClean="0">
                <a:latin typeface="Times New Roman" panose="02020603050405020304" pitchFamily="18" charset="0"/>
                <a:cs typeface="Times New Roman" panose="02020603050405020304" pitchFamily="18" charset="0"/>
              </a:rPr>
              <a:t>Лоуэна</a:t>
            </a:r>
            <a:r>
              <a:rPr lang="ru-RU" dirty="0" smtClean="0">
                <a:latin typeface="Times New Roman" panose="02020603050405020304" pitchFamily="18" charset="0"/>
                <a:cs typeface="Times New Roman" panose="02020603050405020304" pitchFamily="18" charset="0"/>
              </a:rPr>
              <a:t> и др. Каждое из них заслуживает определенного внимания психологов. Все теоретические модели психологической коррекции создавались как рабочие модели, на основе которых разрабатывались соответствующие </a:t>
            </a:r>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технологии. Чтобы их успешно использовать, необходимо глубоко разбираться в механизмах психической деятельности человека. Перед психологом-практиком стоит важная задача – это практическое освоение различных теоретических направлений психологической коррекции.</a:t>
            </a:r>
          </a:p>
        </p:txBody>
      </p:sp>
    </p:spTree>
    <p:extLst>
      <p:ext uri="{BB962C8B-B14F-4D97-AF65-F5344CB8AC3E}">
        <p14:creationId xmlns:p14="http://schemas.microsoft.com/office/powerpoint/2010/main" val="8027584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909310"/>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Бесконечное многообразие личностей и индивидуальных стилей жизни у каждого человека указывает на то, что нет единственно правильного, универсального метода </a:t>
            </a:r>
            <a:r>
              <a:rPr lang="ru-RU" dirty="0" err="1" smtClean="0">
                <a:latin typeface="Times New Roman" panose="02020603050405020304" pitchFamily="18" charset="0"/>
                <a:cs typeface="Times New Roman" panose="02020603050405020304" pitchFamily="18" charset="0"/>
              </a:rPr>
              <a:t>психокоррекционного</a:t>
            </a:r>
            <a:r>
              <a:rPr lang="ru-RU" dirty="0" smtClean="0">
                <a:latin typeface="Times New Roman" panose="02020603050405020304" pitchFamily="18" charset="0"/>
                <a:cs typeface="Times New Roman" panose="02020603050405020304" pitchFamily="18" charset="0"/>
              </a:rPr>
              <a:t> воздействия. Следует помнить, что недифференцированное использование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технологий может оказывать разрушительное влияние на личность. Любой метод – это всего лишь инструмент, умелое использование которого зависит от профессиональных знаний психолога, а также от его морального и личностного потенциала.</a:t>
            </a:r>
          </a:p>
          <a:p>
            <a:pPr algn="just"/>
            <a:r>
              <a:rPr lang="ru-RU" b="1" dirty="0" smtClean="0">
                <a:latin typeface="Times New Roman" panose="02020603050405020304" pitchFamily="18" charset="0"/>
                <a:cs typeface="Times New Roman" panose="02020603050405020304" pitchFamily="18" charset="0"/>
              </a:rPr>
              <a:t>Четвертый этап развития теории и практики </a:t>
            </a:r>
            <a:r>
              <a:rPr lang="ru-RU" dirty="0" smtClean="0">
                <a:latin typeface="Times New Roman" panose="02020603050405020304" pitchFamily="18" charset="0"/>
                <a:cs typeface="Times New Roman" panose="02020603050405020304" pitchFamily="18" charset="0"/>
              </a:rPr>
              <a:t>психологической коррекции в нашей стране связан с интенсивным формированием практической психологии, который начался со второй половины 60-х годов. В тот период начали широко разрабатываться и внедряться в практику программы психологической помощи детям с детским церебральным параличом. (Абрамович-</a:t>
            </a:r>
            <a:r>
              <a:rPr lang="ru-RU" dirty="0" err="1" smtClean="0">
                <a:latin typeface="Times New Roman" panose="02020603050405020304" pitchFamily="18" charset="0"/>
                <a:cs typeface="Times New Roman" panose="02020603050405020304" pitchFamily="18" charset="0"/>
              </a:rPr>
              <a:t>Лехтман</a:t>
            </a:r>
            <a:r>
              <a:rPr lang="ru-RU" dirty="0" smtClean="0">
                <a:latin typeface="Times New Roman" panose="02020603050405020304" pitchFamily="18" charset="0"/>
                <a:cs typeface="Times New Roman" panose="02020603050405020304" pitchFamily="18" charset="0"/>
              </a:rPr>
              <a:t>, 1962; </a:t>
            </a:r>
            <a:r>
              <a:rPr lang="ru-RU" dirty="0" err="1" smtClean="0">
                <a:latin typeface="Times New Roman" panose="02020603050405020304" pitchFamily="18" charset="0"/>
                <a:cs typeface="Times New Roman" panose="02020603050405020304" pitchFamily="18" charset="0"/>
              </a:rPr>
              <a:t>Ипполитова</a:t>
            </a:r>
            <a:r>
              <a:rPr lang="ru-RU" dirty="0" smtClean="0">
                <a:latin typeface="Times New Roman" panose="02020603050405020304" pitchFamily="18" charset="0"/>
                <a:cs typeface="Times New Roman" panose="02020603050405020304" pitchFamily="18" charset="0"/>
              </a:rPr>
              <a:t>, 1967; Семенова, </a:t>
            </a:r>
            <a:r>
              <a:rPr lang="ru-RU" dirty="0" err="1" smtClean="0">
                <a:latin typeface="Times New Roman" panose="02020603050405020304" pitchFamily="18" charset="0"/>
                <a:cs typeface="Times New Roman" panose="02020603050405020304" pitchFamily="18" charset="0"/>
              </a:rPr>
              <a:t>Мастюкова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Смуглин</a:t>
            </a:r>
            <a:r>
              <a:rPr lang="ru-RU" dirty="0" smtClean="0">
                <a:latin typeface="Times New Roman" panose="02020603050405020304" pitchFamily="18" charset="0"/>
                <a:cs typeface="Times New Roman" panose="02020603050405020304" pitchFamily="18" charset="0"/>
              </a:rPr>
              <a:t>, 1972; </a:t>
            </a:r>
            <a:r>
              <a:rPr lang="ru-RU" dirty="0" err="1" smtClean="0">
                <a:latin typeface="Times New Roman" panose="02020603050405020304" pitchFamily="18" charset="0"/>
                <a:cs typeface="Times New Roman" panose="02020603050405020304" pitchFamily="18" charset="0"/>
              </a:rPr>
              <a:t>Мастюкова</a:t>
            </a:r>
            <a:r>
              <a:rPr lang="ru-RU" dirty="0" smtClean="0">
                <a:latin typeface="Times New Roman" panose="02020603050405020304" pitchFamily="18" charset="0"/>
                <a:cs typeface="Times New Roman" panose="02020603050405020304" pitchFamily="18" charset="0"/>
              </a:rPr>
              <a:t>, 1973; Симонова, 1981; </a:t>
            </a:r>
            <a:r>
              <a:rPr lang="ru-RU" dirty="0" err="1" smtClean="0">
                <a:latin typeface="Times New Roman" panose="02020603050405020304" pitchFamily="18" charset="0"/>
                <a:cs typeface="Times New Roman" panose="02020603050405020304" pitchFamily="18" charset="0"/>
              </a:rPr>
              <a:t>Мамайчук</a:t>
            </a:r>
            <a:r>
              <a:rPr lang="ru-RU" dirty="0" smtClean="0">
                <a:latin typeface="Times New Roman" panose="02020603050405020304" pitchFamily="18" charset="0"/>
                <a:cs typeface="Times New Roman" panose="02020603050405020304" pitchFamily="18" charset="0"/>
              </a:rPr>
              <a:t>, 1976 и др.). </a:t>
            </a:r>
          </a:p>
          <a:p>
            <a:pPr algn="just"/>
            <a:r>
              <a:rPr lang="ru-RU" dirty="0" smtClean="0">
                <a:latin typeface="Times New Roman" panose="02020603050405020304" pitchFamily="18" charset="0"/>
                <a:cs typeface="Times New Roman" panose="02020603050405020304" pitchFamily="18" charset="0"/>
              </a:rPr>
              <a:t>В начале 80-х годов проводились оригинальные исследования московских психологов по проблемам психологической коррекции детей, страдающих ранним детским аутизмом (Никольская, 1980; Лебединский, 1985; Лебединская с соавторами, 1988 и другие). Внедряются в практику комплексные коррекционные программы по ней-</a:t>
            </a:r>
            <a:r>
              <a:rPr lang="ru-RU" dirty="0" err="1" smtClean="0">
                <a:latin typeface="Times New Roman" panose="02020603050405020304" pitchFamily="18" charset="0"/>
                <a:cs typeface="Times New Roman" panose="02020603050405020304" pitchFamily="18" charset="0"/>
              </a:rPr>
              <a:t>ропсихологической</a:t>
            </a:r>
            <a:r>
              <a:rPr lang="ru-RU" dirty="0" smtClean="0">
                <a:latin typeface="Times New Roman" panose="02020603050405020304" pitchFamily="18" charset="0"/>
                <a:cs typeface="Times New Roman" panose="02020603050405020304" pitchFamily="18" charset="0"/>
              </a:rPr>
              <a:t> коррекции (Ю. В. </a:t>
            </a:r>
            <a:r>
              <a:rPr lang="ru-RU" dirty="0" err="1" smtClean="0">
                <a:latin typeface="Times New Roman" panose="02020603050405020304" pitchFamily="18" charset="0"/>
                <a:cs typeface="Times New Roman" panose="02020603050405020304" pitchFamily="18" charset="0"/>
              </a:rPr>
              <a:t>Микадзе</a:t>
            </a:r>
            <a:r>
              <a:rPr lang="ru-RU" dirty="0" smtClean="0">
                <a:latin typeface="Times New Roman" panose="02020603050405020304" pitchFamily="18" charset="0"/>
                <a:cs typeface="Times New Roman" panose="02020603050405020304" pitchFamily="18" charset="0"/>
              </a:rPr>
              <a:t>, Н. К. Корсакова, 1994; Н. М. Пылаева, Т. В. </a:t>
            </a:r>
            <a:r>
              <a:rPr lang="ru-RU" dirty="0" err="1" smtClean="0">
                <a:latin typeface="Times New Roman" panose="02020603050405020304" pitchFamily="18" charset="0"/>
                <a:cs typeface="Times New Roman" panose="02020603050405020304" pitchFamily="18" charset="0"/>
              </a:rPr>
              <a:t>Ахутина</a:t>
            </a:r>
            <a:r>
              <a:rPr lang="ru-RU" dirty="0" smtClean="0">
                <a:latin typeface="Times New Roman" panose="02020603050405020304" pitchFamily="18" charset="0"/>
                <a:cs typeface="Times New Roman" panose="02020603050405020304" pitchFamily="18" charset="0"/>
              </a:rPr>
              <a:t>, 1997), программы по формированию пространственных представлений у детей (Н. Я. Семаго, М. М. Семаго, 2000), коррекционные психолого-педагогические программы для образовательных учреждений.</a:t>
            </a:r>
          </a:p>
          <a:p>
            <a:pPr algn="just"/>
            <a:r>
              <a:rPr lang="ru-RU" dirty="0" smtClean="0">
                <a:latin typeface="Times New Roman" panose="02020603050405020304" pitchFamily="18" charset="0"/>
                <a:cs typeface="Times New Roman" panose="02020603050405020304" pitchFamily="18" charset="0"/>
              </a:rPr>
              <a:t>Появилось значительное число работ по проблемам психологической коррекции детей и подростков с эмоциональными нарушениями (А. И. Захаров, 1982; А. С. </a:t>
            </a:r>
            <a:r>
              <a:rPr lang="ru-RU" dirty="0" err="1" smtClean="0">
                <a:latin typeface="Times New Roman" panose="02020603050405020304" pitchFamily="18" charset="0"/>
                <a:cs typeface="Times New Roman" panose="02020603050405020304" pitchFamily="18" charset="0"/>
              </a:rPr>
              <a:t>Спиваковская</a:t>
            </a:r>
            <a:r>
              <a:rPr lang="ru-RU" dirty="0" smtClean="0">
                <a:latin typeface="Times New Roman" panose="02020603050405020304" pitchFamily="18" charset="0"/>
                <a:cs typeface="Times New Roman" panose="02020603050405020304" pitchFamily="18" charset="0"/>
              </a:rPr>
              <a:t>, 1988; В. В. Гарбузов, 1990), а также вопросам семейной психологической коррекции (Э. Г. </a:t>
            </a:r>
            <a:r>
              <a:rPr lang="ru-RU" dirty="0" err="1" smtClean="0">
                <a:latin typeface="Times New Roman" panose="02020603050405020304" pitchFamily="18" charset="0"/>
                <a:cs typeface="Times New Roman" panose="02020603050405020304" pitchFamily="18" charset="0"/>
              </a:rPr>
              <a:t>Эйдемиллер</a:t>
            </a:r>
            <a:r>
              <a:rPr lang="ru-RU" dirty="0" smtClean="0">
                <a:latin typeface="Times New Roman" panose="02020603050405020304" pitchFamily="18" charset="0"/>
                <a:cs typeface="Times New Roman" panose="02020603050405020304" pitchFamily="18" charset="0"/>
              </a:rPr>
              <a:t>, В. В. Юстицкий, 1992 и др.).</a:t>
            </a:r>
          </a:p>
          <a:p>
            <a:pPr algn="just"/>
            <a:r>
              <a:rPr lang="ru-RU" dirty="0" smtClean="0">
                <a:latin typeface="Times New Roman" panose="02020603050405020304" pitchFamily="18" charset="0"/>
                <a:cs typeface="Times New Roman" panose="02020603050405020304" pitchFamily="18" charset="0"/>
              </a:rPr>
              <a:t>В настоящее время успешно развиваются теоретические и методологические аспекты психологической коррекции детей с проблемами в развитии (</a:t>
            </a:r>
            <a:r>
              <a:rPr lang="ru-RU" dirty="0" err="1" smtClean="0">
                <a:latin typeface="Times New Roman" panose="02020603050405020304" pitchFamily="18" charset="0"/>
                <a:cs typeface="Times New Roman" panose="02020603050405020304" pitchFamily="18" charset="0"/>
              </a:rPr>
              <a:t>Бурменская</a:t>
            </a:r>
            <a:r>
              <a:rPr lang="ru-RU" dirty="0" smtClean="0">
                <a:latin typeface="Times New Roman" panose="02020603050405020304" pitchFamily="18" charset="0"/>
                <a:cs typeface="Times New Roman" panose="02020603050405020304" pitchFamily="18" charset="0"/>
              </a:rPr>
              <a:t>, Карабанова, Лидере, 1990; Шевченко, 1995; </a:t>
            </a:r>
            <a:r>
              <a:rPr lang="ru-RU" dirty="0" err="1" smtClean="0">
                <a:latin typeface="Times New Roman" panose="02020603050405020304" pitchFamily="18" charset="0"/>
                <a:cs typeface="Times New Roman" panose="02020603050405020304" pitchFamily="18" charset="0"/>
              </a:rPr>
              <a:t>Мамайчук</a:t>
            </a:r>
            <a:r>
              <a:rPr lang="ru-RU" dirty="0" smtClean="0">
                <a:latin typeface="Times New Roman" panose="02020603050405020304" pitchFamily="18" charset="0"/>
                <a:cs typeface="Times New Roman" panose="02020603050405020304" pitchFamily="18" charset="0"/>
              </a:rPr>
              <a:t>, 1997; Осипова, 2000 и др.).</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0587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192001" cy="6463308"/>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История развития методов психологической коррекции детей и подростков с проблемами в развитии неотделима от истории психологии детей и подростков с проблемами в развитии. </a:t>
            </a:r>
          </a:p>
          <a:p>
            <a:pPr algn="just"/>
            <a:r>
              <a:rPr lang="ru-RU" dirty="0" smtClean="0">
                <a:latin typeface="Times New Roman" panose="02020603050405020304" pitchFamily="18" charset="0"/>
                <a:cs typeface="Times New Roman" panose="02020603050405020304" pitchFamily="18" charset="0"/>
              </a:rPr>
              <a:t>Условно можно выделить четыре основных периода развития.</a:t>
            </a:r>
          </a:p>
          <a:p>
            <a:pPr algn="just"/>
            <a:r>
              <a:rPr lang="ru-RU" b="1" dirty="0" smtClean="0">
                <a:latin typeface="Times New Roman" panose="02020603050405020304" pitchFamily="18" charset="0"/>
                <a:cs typeface="Times New Roman" panose="02020603050405020304" pitchFamily="18" charset="0"/>
              </a:rPr>
              <a:t>Первый период </a:t>
            </a:r>
            <a:r>
              <a:rPr lang="ru-RU" dirty="0" smtClean="0">
                <a:latin typeface="Times New Roman" panose="02020603050405020304" pitchFamily="18" charset="0"/>
                <a:cs typeface="Times New Roman" panose="02020603050405020304" pitchFamily="18" charset="0"/>
              </a:rPr>
              <a:t>– описательный, включающий в себя медицинские и педагогические вопросы коррекции аномального развития. Педагоги, врачи, психологи всегда проявляли большой интерес к проблеме аномального развития ребенка на всем протяжении ее истории.</a:t>
            </a:r>
          </a:p>
          <a:p>
            <a:pPr algn="just"/>
            <a:r>
              <a:rPr lang="ru-RU" dirty="0" smtClean="0">
                <a:latin typeface="Times New Roman" panose="02020603050405020304" pitchFamily="18" charset="0"/>
                <a:cs typeface="Times New Roman" panose="02020603050405020304" pitchFamily="18" charset="0"/>
              </a:rPr>
              <a:t>Развитие медицинских и философских знаний давало возможность с научных позиций подойти к пониманию процесса психического развития аномальных детей. Большинство работ врачей и педагогов XIX века было посвящено психологии</a:t>
            </a:r>
          </a:p>
          <a:p>
            <a:pPr algn="just"/>
            <a:r>
              <a:rPr lang="ru-RU" dirty="0" smtClean="0">
                <a:latin typeface="Times New Roman" panose="02020603050405020304" pitchFamily="18" charset="0"/>
                <a:cs typeface="Times New Roman" panose="02020603050405020304" pitchFamily="18" charset="0"/>
              </a:rPr>
              <a:t>умственно отсталых детей. Эти больные были выделены из общей массы душевнобольных в отдельную группу. Многие психиатры и психологи того периода пытались разработать классификацию физиологических и социальных причин интеллектуальных дефектов у детей.</a:t>
            </a:r>
          </a:p>
          <a:p>
            <a:pPr algn="just"/>
            <a:r>
              <a:rPr lang="ru-RU" dirty="0" smtClean="0">
                <a:latin typeface="Times New Roman" panose="02020603050405020304" pitchFamily="18" charset="0"/>
                <a:cs typeface="Times New Roman" panose="02020603050405020304" pitchFamily="18" charset="0"/>
              </a:rPr>
              <a:t>Особая роль в изучении детей с интеллектуальной недостаточностью принадлежит </a:t>
            </a:r>
            <a:r>
              <a:rPr lang="ru-RU" b="1" dirty="0" smtClean="0">
                <a:latin typeface="Times New Roman" panose="02020603050405020304" pitchFamily="18" charset="0"/>
                <a:cs typeface="Times New Roman" panose="02020603050405020304" pitchFamily="18" charset="0"/>
              </a:rPr>
              <a:t>французскому врачу и педагогу середины XIX века Эдуарду </a:t>
            </a:r>
            <a:r>
              <a:rPr lang="ru-RU" b="1" dirty="0" err="1" smtClean="0">
                <a:latin typeface="Times New Roman" panose="02020603050405020304" pitchFamily="18" charset="0"/>
                <a:cs typeface="Times New Roman" panose="02020603050405020304" pitchFamily="18" charset="0"/>
              </a:rPr>
              <a:t>Сегену</a:t>
            </a:r>
            <a:r>
              <a:rPr lang="ru-RU" b="1" dirty="0" smtClean="0">
                <a:latin typeface="Times New Roman" panose="02020603050405020304" pitchFamily="18" charset="0"/>
                <a:cs typeface="Times New Roman" panose="02020603050405020304" pitchFamily="18" charset="0"/>
              </a:rPr>
              <a:t> (1812–1880 гг.). </a:t>
            </a:r>
            <a:r>
              <a:rPr lang="ru-RU" dirty="0" smtClean="0">
                <a:latin typeface="Times New Roman" panose="02020603050405020304" pitchFamily="18" charset="0"/>
                <a:cs typeface="Times New Roman" panose="02020603050405020304" pitchFamily="18" charset="0"/>
              </a:rPr>
              <a:t>Он первый попытался вычленить наиболее существенные дефекты при умственной отсталости, подчеркнул определяющую роль нарушений волевой активности ребенка в формировании дефекта, придавал особое значение развитию органов чувств у людей с ограниченными интеллектуальными возможностями. К сожалению, в отечественной дефектологии и психологии уделяется недостаточное внимание исследованиям этого великого ученого-гуманиста. </a:t>
            </a:r>
            <a:r>
              <a:rPr lang="ru-RU" dirty="0" err="1" smtClean="0">
                <a:latin typeface="Times New Roman" panose="02020603050405020304" pitchFamily="18" charset="0"/>
                <a:cs typeface="Times New Roman" panose="02020603050405020304" pitchFamily="18" charset="0"/>
              </a:rPr>
              <a:t>Сеген</a:t>
            </a:r>
            <a:r>
              <a:rPr lang="ru-RU" dirty="0" smtClean="0">
                <a:latin typeface="Times New Roman" panose="02020603050405020304" pitchFamily="18" charset="0"/>
                <a:cs typeface="Times New Roman" panose="02020603050405020304" pitchFamily="18" charset="0"/>
              </a:rPr>
              <a:t> организовал школу-интернат для умственно отсталых детей, где стремился осуществить свои идеи в области лечебной педагогики. </a:t>
            </a:r>
          </a:p>
          <a:p>
            <a:pPr algn="just"/>
            <a:r>
              <a:rPr lang="ru-RU" dirty="0" smtClean="0">
                <a:latin typeface="Times New Roman" panose="02020603050405020304" pitchFamily="18" charset="0"/>
                <a:cs typeface="Times New Roman" panose="02020603050405020304" pitchFamily="18" charset="0"/>
              </a:rPr>
              <a:t>Его работы остаются актуальными и в наше время. В своей монографии «Воспитание, гигиена и нравственное лечение умственно ненормальных детей» Э. </a:t>
            </a:r>
            <a:r>
              <a:rPr lang="ru-RU" dirty="0" err="1" smtClean="0">
                <a:latin typeface="Times New Roman" panose="02020603050405020304" pitchFamily="18" charset="0"/>
                <a:cs typeface="Times New Roman" panose="02020603050405020304" pitchFamily="18" charset="0"/>
              </a:rPr>
              <a:t>Сеген</a:t>
            </a:r>
            <a:r>
              <a:rPr lang="ru-RU" dirty="0" smtClean="0">
                <a:latin typeface="Times New Roman" panose="02020603050405020304" pitchFamily="18" charset="0"/>
                <a:cs typeface="Times New Roman" panose="02020603050405020304" pitchFamily="18" charset="0"/>
              </a:rPr>
              <a:t> описал картину идеального учреждения, в котором должны воспитываться умственно отсталые дети, он отмечал важную роль социального воспитания глубоко отсталого ребенка, подчеркивал, что путь развития умственно отсталых детей лежит через сотрудничество, через социальную помощь другого человека (</a:t>
            </a:r>
            <a:r>
              <a:rPr lang="ru-RU" dirty="0" err="1" smtClean="0">
                <a:latin typeface="Times New Roman" panose="02020603050405020304" pitchFamily="18" charset="0"/>
                <a:cs typeface="Times New Roman" panose="02020603050405020304" pitchFamily="18" charset="0"/>
              </a:rPr>
              <a:t>Сеген</a:t>
            </a:r>
            <a:r>
              <a:rPr lang="ru-RU" dirty="0" smtClean="0">
                <a:latin typeface="Times New Roman" panose="02020603050405020304" pitchFamily="18" charset="0"/>
                <a:cs typeface="Times New Roman" panose="02020603050405020304" pitchFamily="18" charset="0"/>
              </a:rPr>
              <a:t>, 1903).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9560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36477"/>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Автор предлагал комплексный подход к воспитанию детей с нарушениями интеллекта. Однако Э. </a:t>
            </a:r>
            <a:r>
              <a:rPr lang="ru-RU" dirty="0" err="1" smtClean="0">
                <a:latin typeface="Times New Roman" panose="02020603050405020304" pitchFamily="18" charset="0"/>
                <a:cs typeface="Times New Roman" panose="02020603050405020304" pitchFamily="18" charset="0"/>
              </a:rPr>
              <a:t>Сеген</a:t>
            </a:r>
            <a:r>
              <a:rPr lang="ru-RU" dirty="0" smtClean="0">
                <a:latin typeface="Times New Roman" panose="02020603050405020304" pitchFamily="18" charset="0"/>
                <a:cs typeface="Times New Roman" panose="02020603050405020304" pitchFamily="18" charset="0"/>
              </a:rPr>
              <a:t> вошел в историю не только как специалист, исследующий особенности психического развития при нарушениях интеллекта. Э. </a:t>
            </a:r>
            <a:r>
              <a:rPr lang="ru-RU" dirty="0" err="1" smtClean="0">
                <a:latin typeface="Times New Roman" panose="02020603050405020304" pitchFamily="18" charset="0"/>
                <a:cs typeface="Times New Roman" panose="02020603050405020304" pitchFamily="18" charset="0"/>
              </a:rPr>
              <a:t>Сеген</a:t>
            </a:r>
            <a:r>
              <a:rPr lang="ru-RU" dirty="0" smtClean="0">
                <a:latin typeface="Times New Roman" panose="02020603050405020304" pitchFamily="18" charset="0"/>
                <a:cs typeface="Times New Roman" panose="02020603050405020304" pitchFamily="18" charset="0"/>
              </a:rPr>
              <a:t> является автором оригинальных методов диагностики и коррекции перцептивного и умственного развития детей с нарушением интеллекта. Эти методы имеют несомненное практическое значение и сегодня. Каждый психолог-практик знаком с методиками, направленными на исследование целенаправленных действий, которые были предложены Э. </a:t>
            </a:r>
            <a:r>
              <a:rPr lang="ru-RU" dirty="0" err="1" smtClean="0">
                <a:latin typeface="Times New Roman" panose="02020603050405020304" pitchFamily="18" charset="0"/>
                <a:cs typeface="Times New Roman" panose="02020603050405020304" pitchFamily="18" charset="0"/>
              </a:rPr>
              <a:t>Сегеном</a:t>
            </a:r>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Для диагностики и коррекции сенсорно-перцептивных процессов автор использовал различные геометрические фигуры, среди которых были совсем простые или более сложные. Фигуры располагались в специальных выемках. Более сложные варианты отличались тем, что выемки в досках были заполнены комбинацией нескольких форм. Например, квадрат можно было сложить только из двух или более треугольников. Психолог показывает ребенку доску, на его глазах опрокидывает ее и предлагает расположить фигурки на доске. Выполнение такого простого задания дает возможность психологу проследить, как ребенок понял инструкцию, его отношение к выполнению задания, какие способы работы ребенок использует, как правильно дифференцирует форму. </a:t>
            </a:r>
          </a:p>
          <a:p>
            <a:pPr algn="just"/>
            <a:r>
              <a:rPr lang="ru-RU" b="1" dirty="0" smtClean="0">
                <a:latin typeface="Times New Roman" panose="02020603050405020304" pitchFamily="18" charset="0"/>
                <a:cs typeface="Times New Roman" panose="02020603050405020304" pitchFamily="18" charset="0"/>
              </a:rPr>
              <a:t>Преимуществом данного метода </a:t>
            </a:r>
            <a:r>
              <a:rPr lang="ru-RU" dirty="0" smtClean="0">
                <a:latin typeface="Times New Roman" panose="02020603050405020304" pitchFamily="18" charset="0"/>
                <a:cs typeface="Times New Roman" panose="02020603050405020304" pitchFamily="18" charset="0"/>
              </a:rPr>
              <a:t>является то, что задания ребенку можно предложить без использования предварительных словесных инструкций, что является важным при обследовании детей с проблемами слуха и речи. Психологи широко используют доски </a:t>
            </a:r>
            <a:r>
              <a:rPr lang="ru-RU" dirty="0" err="1" smtClean="0">
                <a:latin typeface="Times New Roman" panose="02020603050405020304" pitchFamily="18" charset="0"/>
                <a:cs typeface="Times New Roman" panose="02020603050405020304" pitchFamily="18" charset="0"/>
              </a:rPr>
              <a:t>Сегена</a:t>
            </a:r>
            <a:r>
              <a:rPr lang="ru-RU" dirty="0" smtClean="0">
                <a:latin typeface="Times New Roman" panose="02020603050405020304" pitchFamily="18" charset="0"/>
                <a:cs typeface="Times New Roman" panose="02020603050405020304" pitchFamily="18" charset="0"/>
              </a:rPr>
              <a:t> (так называется эта методика) для исследования особенностей зрительного восприятия, моторики, зрительно-моторной координации. Появление в психолого-педагогической практике методики </a:t>
            </a:r>
            <a:r>
              <a:rPr lang="ru-RU" dirty="0" err="1" smtClean="0">
                <a:latin typeface="Times New Roman" panose="02020603050405020304" pitchFamily="18" charset="0"/>
                <a:cs typeface="Times New Roman" panose="02020603050405020304" pitchFamily="18" charset="0"/>
              </a:rPr>
              <a:t>Сегена</a:t>
            </a:r>
            <a:r>
              <a:rPr lang="ru-RU" dirty="0" smtClean="0">
                <a:latin typeface="Times New Roman" panose="02020603050405020304" pitchFamily="18" charset="0"/>
                <a:cs typeface="Times New Roman" panose="02020603050405020304" pitchFamily="18" charset="0"/>
              </a:rPr>
              <a:t> можно считать началом развития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технологий.</a:t>
            </a:r>
          </a:p>
          <a:p>
            <a:pPr algn="just"/>
            <a:r>
              <a:rPr lang="ru-RU" b="1" dirty="0" smtClean="0">
                <a:latin typeface="Times New Roman" panose="02020603050405020304" pitchFamily="18" charset="0"/>
                <a:cs typeface="Times New Roman" panose="02020603050405020304" pitchFamily="18" charset="0"/>
              </a:rPr>
              <a:t>В России одним из первых исследователей </a:t>
            </a:r>
            <a:r>
              <a:rPr lang="ru-RU" dirty="0" smtClean="0">
                <a:latin typeface="Times New Roman" panose="02020603050405020304" pitchFamily="18" charset="0"/>
                <a:cs typeface="Times New Roman" panose="02020603050405020304" pitchFamily="18" charset="0"/>
              </a:rPr>
              <a:t>проблемы диагностики и коррекции детей с нарушениями в развитии был П. Я. Трошин, автор первой отечественной монографии под названием «Сравнительная психология нормальных и ненормальных детей», вышедшей в 1916 году. </a:t>
            </a:r>
          </a:p>
          <a:p>
            <a:pPr algn="just"/>
            <a:r>
              <a:rPr lang="ru-RU" dirty="0" smtClean="0">
                <a:latin typeface="Times New Roman" panose="02020603050405020304" pitchFamily="18" charset="0"/>
                <a:cs typeface="Times New Roman" panose="02020603050405020304" pitchFamily="18" charset="0"/>
              </a:rPr>
              <a:t>Автор тщательно проанализировал различия в перцептивных, </a:t>
            </a:r>
            <a:r>
              <a:rPr lang="ru-RU" dirty="0" err="1" smtClean="0">
                <a:latin typeface="Times New Roman" panose="02020603050405020304" pitchFamily="18" charset="0"/>
                <a:cs typeface="Times New Roman" panose="02020603050405020304" pitchFamily="18" charset="0"/>
              </a:rPr>
              <a:t>мнемических</a:t>
            </a:r>
            <a:r>
              <a:rPr lang="ru-RU" dirty="0" smtClean="0">
                <a:latin typeface="Times New Roman" panose="02020603050405020304" pitchFamily="18" charset="0"/>
                <a:cs typeface="Times New Roman" panose="02020603050405020304" pitchFamily="18" charset="0"/>
              </a:rPr>
              <a:t> и мыслительных процессах у детей с умственной отсталостью и здоровых детей. «По существу, – отмечает Трошин, – между нормальными и ненормальными детьми нет разницы, те и другие люди, те и другие дети, у тех и у других развитие идет по одним законам.</a:t>
            </a:r>
          </a:p>
        </p:txBody>
      </p:sp>
    </p:spTree>
    <p:extLst>
      <p:ext uri="{BB962C8B-B14F-4D97-AF65-F5344CB8AC3E}">
        <p14:creationId xmlns:p14="http://schemas.microsoft.com/office/powerpoint/2010/main" val="30431450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Разница заключается лишь в способах развития» (Трошин П. Я., 1916. Т. 1, с. 14). Эта мысль получила свое дальнейшее развитие в трудах Л. С. Выготского. </a:t>
            </a:r>
          </a:p>
          <a:p>
            <a:pPr algn="just"/>
            <a:r>
              <a:rPr lang="ru-RU" dirty="0" smtClean="0">
                <a:latin typeface="Times New Roman" panose="02020603050405020304" pitchFamily="18" charset="0"/>
                <a:cs typeface="Times New Roman" panose="02020603050405020304" pitchFamily="18" charset="0"/>
              </a:rPr>
              <a:t>В своем двухтомном труде П. Я. Трошин предлагает оригинальные методы диагностики и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воздействий, направленных на оптимизацию психических процессов у детей с нарушенным интеллектом.</a:t>
            </a:r>
          </a:p>
          <a:p>
            <a:pPr algn="just"/>
            <a:r>
              <a:rPr lang="ru-RU" b="1" i="1" dirty="0" smtClean="0">
                <a:latin typeface="Times New Roman" panose="02020603050405020304" pitchFamily="18" charset="0"/>
                <a:cs typeface="Times New Roman" panose="02020603050405020304" pitchFamily="18" charset="0"/>
              </a:rPr>
              <a:t>Второй эта развития </a:t>
            </a:r>
            <a:r>
              <a:rPr lang="ru-RU" dirty="0" smtClean="0">
                <a:latin typeface="Times New Roman" panose="02020603050405020304" pitchFamily="18" charset="0"/>
                <a:cs typeface="Times New Roman" panose="02020603050405020304" pitchFamily="18" charset="0"/>
              </a:rPr>
              <a:t>теории и практики психологической коррекции тесно связан с широким внедрением экспериментально-психологических методов в систему психологических исследований. </a:t>
            </a:r>
          </a:p>
          <a:p>
            <a:pPr algn="just"/>
            <a:r>
              <a:rPr lang="ru-RU" dirty="0" smtClean="0">
                <a:latin typeface="Times New Roman" panose="02020603050405020304" pitchFamily="18" charset="0"/>
                <a:cs typeface="Times New Roman" panose="02020603050405020304" pitchFamily="18" charset="0"/>
              </a:rPr>
              <a:t>Гуманистическая направленность работ Э. </a:t>
            </a:r>
            <a:r>
              <a:rPr lang="ru-RU" dirty="0" err="1" smtClean="0">
                <a:latin typeface="Times New Roman" panose="02020603050405020304" pitchFamily="18" charset="0"/>
                <a:cs typeface="Times New Roman" panose="02020603050405020304" pitchFamily="18" charset="0"/>
              </a:rPr>
              <a:t>Сегена</a:t>
            </a:r>
            <a:r>
              <a:rPr lang="ru-RU" dirty="0" smtClean="0">
                <a:latin typeface="Times New Roman" panose="02020603050405020304" pitchFamily="18" charset="0"/>
                <a:cs typeface="Times New Roman" panose="02020603050405020304" pitchFamily="18" charset="0"/>
              </a:rPr>
              <a:t> и П. Я. Трошина была продолжена в исследованиях зарубежных и отечественных психологов по изучению психического развития детей не только с умственной отсталостью, но и с другими дефектами. Большой интерес представляют исследования особенностей психического развития здоровых детей и детей с проблемами в развитии с позиции ассоциативной психологии (Э. </a:t>
            </a:r>
            <a:r>
              <a:rPr lang="ru-RU" dirty="0" err="1" smtClean="0">
                <a:latin typeface="Times New Roman" panose="02020603050405020304" pitchFamily="18" charset="0"/>
                <a:cs typeface="Times New Roman" panose="02020603050405020304" pitchFamily="18" charset="0"/>
              </a:rPr>
              <a:t>Клаперед</a:t>
            </a:r>
            <a:r>
              <a:rPr lang="ru-RU" dirty="0" smtClean="0">
                <a:latin typeface="Times New Roman" panose="02020603050405020304" pitchFamily="18" charset="0"/>
                <a:cs typeface="Times New Roman" panose="02020603050405020304" pitchFamily="18" charset="0"/>
              </a:rPr>
              <a:t>, М.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Исследования М.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и сегодня остаются актуальными и практически значимыми, несмотря на многочисленность их критических оценок.</a:t>
            </a:r>
          </a:p>
          <a:p>
            <a:pPr algn="just"/>
            <a:r>
              <a:rPr lang="ru-RU" b="1" dirty="0" smtClean="0">
                <a:latin typeface="Times New Roman" panose="02020603050405020304" pitchFamily="18" charset="0"/>
                <a:cs typeface="Times New Roman" panose="02020603050405020304" pitchFamily="18" charset="0"/>
              </a:rPr>
              <a:t>Мария </a:t>
            </a:r>
            <a:r>
              <a:rPr lang="ru-RU" b="1" dirty="0" err="1" smtClean="0">
                <a:latin typeface="Times New Roman" panose="02020603050405020304" pitchFamily="18" charset="0"/>
                <a:cs typeface="Times New Roman" panose="02020603050405020304" pitchFamily="18" charset="0"/>
              </a:rPr>
              <a:t>Монтессори</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(1870–1952 гг.) родилась в Италии, в 1896 году окончила университет и стала первой в Италии женщиной – доктором медицины. Перед ней открывались многочисленные пути, но она выбрала самый неблагодарный и тяжелый. Главным интересом ее как профессионала стали особенности психического развития умственно отсталых детей. Следуя идеям Эдуарда </a:t>
            </a:r>
            <a:r>
              <a:rPr lang="ru-RU" dirty="0" err="1" smtClean="0">
                <a:latin typeface="Times New Roman" panose="02020603050405020304" pitchFamily="18" charset="0"/>
                <a:cs typeface="Times New Roman" panose="02020603050405020304" pitchFamily="18" charset="0"/>
              </a:rPr>
              <a:t>Сегена</a:t>
            </a:r>
            <a:r>
              <a:rPr lang="ru-RU" dirty="0" smtClean="0">
                <a:latin typeface="Times New Roman" panose="02020603050405020304" pitchFamily="18" charset="0"/>
                <a:cs typeface="Times New Roman" panose="02020603050405020304" pitchFamily="18" charset="0"/>
              </a:rPr>
              <a:t>, Мария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начинает создавать свои коррекционные материалы, направленные на развитие познавательных процессов у ребенка. Вскоре М.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создает специальную школу, а затем медико-педагогический институт для умственно отсталых детей и сирот. Она разрабатывает разнообразный дидактический материал для психического развития умственно отсталых детей. В основе психолого-педагогической системы М.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находится важное положение, что любая жизнь есть проявление активности. «Начало развития лежит, – пишет М.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 внутри. Ребенок растет не потому, что он питается, не потому, что он дышит, не потому, что он находится в благоприятных условиях температуры: он растет потому, что заложенная в нем потенциально жизнь развивается и проявляется, потому, что он плодотворное зерно, из которого зародилась его жизнь и развивается, повинуясь</a:t>
            </a:r>
          </a:p>
          <a:p>
            <a:pPr algn="just"/>
            <a:r>
              <a:rPr lang="ru-RU" dirty="0" smtClean="0">
                <a:latin typeface="Times New Roman" panose="02020603050405020304" pitchFamily="18" charset="0"/>
                <a:cs typeface="Times New Roman" panose="02020603050405020304" pitchFamily="18" charset="0"/>
              </a:rPr>
              <a:t>биологическим законам, предначертанным наследственностью»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1986, с. 382).</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9626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Центральным компонентом теории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являются концепции </a:t>
            </a:r>
            <a:r>
              <a:rPr lang="ru-RU" dirty="0" err="1" smtClean="0">
                <a:latin typeface="Times New Roman" panose="02020603050405020304" pitchFamily="18" charset="0"/>
                <a:cs typeface="Times New Roman" panose="02020603050405020304" pitchFamily="18" charset="0"/>
              </a:rPr>
              <a:t>сензитивных</a:t>
            </a:r>
            <a:r>
              <a:rPr lang="ru-RU" dirty="0" smtClean="0">
                <a:latin typeface="Times New Roman" panose="02020603050405020304" pitchFamily="18" charset="0"/>
                <a:cs typeface="Times New Roman" panose="02020603050405020304" pitchFamily="18" charset="0"/>
              </a:rPr>
              <a:t> периодов развития у ребенка. </a:t>
            </a:r>
            <a:r>
              <a:rPr lang="ru-RU" dirty="0" err="1" smtClean="0">
                <a:latin typeface="Times New Roman" panose="02020603050405020304" pitchFamily="18" charset="0"/>
                <a:cs typeface="Times New Roman" panose="02020603050405020304" pitchFamily="18" charset="0"/>
              </a:rPr>
              <a:t>Сензитивные</a:t>
            </a:r>
            <a:r>
              <a:rPr lang="ru-RU" dirty="0" smtClean="0">
                <a:latin typeface="Times New Roman" panose="02020603050405020304" pitchFamily="18" charset="0"/>
                <a:cs typeface="Times New Roman" panose="02020603050405020304" pitchFamily="18" charset="0"/>
              </a:rPr>
              <a:t> периоды, по мнению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сходны с критическими периодами, которые она рассматривает как генетически запрограммированные отрезки времени, когда ребенок способен овладеть определенными навыками. Например, существуют </a:t>
            </a:r>
            <a:r>
              <a:rPr lang="ru-RU" dirty="0" err="1" smtClean="0">
                <a:latin typeface="Times New Roman" panose="02020603050405020304" pitchFamily="18" charset="0"/>
                <a:cs typeface="Times New Roman" panose="02020603050405020304" pitchFamily="18" charset="0"/>
              </a:rPr>
              <a:t>сензитивные</a:t>
            </a:r>
            <a:r>
              <a:rPr lang="ru-RU" dirty="0" smtClean="0">
                <a:latin typeface="Times New Roman" panose="02020603050405020304" pitchFamily="18" charset="0"/>
                <a:cs typeface="Times New Roman" panose="02020603050405020304" pitchFamily="18" charset="0"/>
              </a:rPr>
              <a:t> периоды для овладения языком, ходьбой и пр. М.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считает, что ребенку необходимо предоставить условия для самообучения и самовоспитания. </a:t>
            </a:r>
          </a:p>
          <a:p>
            <a:pPr algn="just"/>
            <a:r>
              <a:rPr lang="ru-RU" dirty="0" smtClean="0">
                <a:latin typeface="Times New Roman" panose="02020603050405020304" pitchFamily="18" charset="0"/>
                <a:cs typeface="Times New Roman" panose="02020603050405020304" pitchFamily="18" charset="0"/>
              </a:rPr>
              <a:t>Уделяя большое внимание сенсорному воспитанию детей с умственной отсталостью, М.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подчеркивает, что у них наблюдаются выраженные нарушения восприятия, и формирование восприятия является важным в развитии их психики. Эти взгляды М.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послужили источником для многочисленных критиков, которые упрекали ее в том, что она подходит к развитию ребенка с позиции ассоциативной психологии, рассматривая психологическую коррекцию как форму специальных упражнений, направленных на развитие сенсомоторных способностей. Однако эти критические замечания не снижают общей ценности взглядов М.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на процесс воспитания ребенка.</a:t>
            </a:r>
          </a:p>
          <a:p>
            <a:pPr algn="just"/>
            <a:r>
              <a:rPr lang="ru-RU" dirty="0" smtClean="0">
                <a:latin typeface="Times New Roman" panose="02020603050405020304" pitchFamily="18" charset="0"/>
                <a:cs typeface="Times New Roman" panose="02020603050405020304" pitchFamily="18" charset="0"/>
              </a:rPr>
              <a:t>Воспитание по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 это организация окружающей ребенка среды, которая наиболее соответствует его потребностям. Суть </a:t>
            </a:r>
            <a:r>
              <a:rPr lang="ru-RU" dirty="0" err="1" smtClean="0">
                <a:latin typeface="Times New Roman" panose="02020603050405020304" pitchFamily="18" charset="0"/>
                <a:cs typeface="Times New Roman" panose="02020603050405020304" pitchFamily="18" charset="0"/>
              </a:rPr>
              <a:t>психокоррекционных</a:t>
            </a:r>
            <a:r>
              <a:rPr lang="ru-RU" dirty="0" smtClean="0">
                <a:latin typeface="Times New Roman" panose="02020603050405020304" pitchFamily="18" charset="0"/>
                <a:cs typeface="Times New Roman" panose="02020603050405020304" pitchFamily="18" charset="0"/>
              </a:rPr>
              <a:t> методов, разработанных М.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заключается в том, чтобы стимулировать ребенка к самовоспитанию, самообучению и саморазвитию. Дидактические материалы, предложенные М.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широко используются в </a:t>
            </a:r>
            <a:r>
              <a:rPr lang="ru-RU" dirty="0" err="1" smtClean="0">
                <a:latin typeface="Times New Roman" panose="02020603050405020304" pitchFamily="18" charset="0"/>
                <a:cs typeface="Times New Roman" panose="02020603050405020304" pitchFamily="18" charset="0"/>
              </a:rPr>
              <a:t>психокоррекционной</a:t>
            </a:r>
            <a:r>
              <a:rPr lang="ru-RU" dirty="0" smtClean="0">
                <a:latin typeface="Times New Roman" panose="02020603050405020304" pitchFamily="18" charset="0"/>
                <a:cs typeface="Times New Roman" panose="02020603050405020304" pitchFamily="18" charset="0"/>
              </a:rPr>
              <a:t> практике не только за рубежом, но и в нашей стране. Критики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нередко упрекают ее еще и в том, что она недооценивала такие важные ведущие факторы развития ребенка, как игра, рисование, сказки. Однако ее вклад в коррекционную педагогику и психологию огромен. Она убедительно показала, что возможно создавать условия для саморазвития ребенка с помощью специальных игровых материалов, и умелое использование психологами и педагогами этих материалов способствует раскрытию потенциальных возможностей развивающейся личности. </a:t>
            </a:r>
            <a:r>
              <a:rPr lang="ru-RU" dirty="0" err="1" smtClean="0">
                <a:latin typeface="Times New Roman" panose="02020603050405020304" pitchFamily="18" charset="0"/>
                <a:cs typeface="Times New Roman" panose="02020603050405020304" pitchFamily="18" charset="0"/>
              </a:rPr>
              <a:t>Психокоррекционный</a:t>
            </a:r>
            <a:r>
              <a:rPr lang="ru-RU" dirty="0" smtClean="0">
                <a:latin typeface="Times New Roman" panose="02020603050405020304" pitchFamily="18" charset="0"/>
                <a:cs typeface="Times New Roman" panose="02020603050405020304" pitchFamily="18" charset="0"/>
              </a:rPr>
              <a:t> потенциал системы Марии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 чрезвычайно велик, так как в основе ее системы лежит безграничная вера в творческую природу человека. В дореволюционной России и в первые годы после октябрьского переворота русские психологи успешно разрабатывали свои </a:t>
            </a:r>
            <a:r>
              <a:rPr lang="ru-RU" dirty="0" err="1" smtClean="0">
                <a:latin typeface="Times New Roman" panose="02020603050405020304" pitchFamily="18" charset="0"/>
                <a:cs typeface="Times New Roman" panose="02020603050405020304" pitchFamily="18" charset="0"/>
              </a:rPr>
              <a:t>психокоррекционные</a:t>
            </a:r>
            <a:r>
              <a:rPr lang="ru-RU" dirty="0" smtClean="0">
                <a:latin typeface="Times New Roman" panose="02020603050405020304" pitchFamily="18" charset="0"/>
                <a:cs typeface="Times New Roman" panose="02020603050405020304" pitchFamily="18" charset="0"/>
              </a:rPr>
              <a:t> системы, находясь под влиянием системы М. </a:t>
            </a:r>
            <a:r>
              <a:rPr lang="ru-RU" dirty="0" err="1" smtClean="0">
                <a:latin typeface="Times New Roman" panose="02020603050405020304" pitchFamily="18" charset="0"/>
                <a:cs typeface="Times New Roman" panose="02020603050405020304" pitchFamily="18" charset="0"/>
              </a:rPr>
              <a:t>Монтессори</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9583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А. Н. Грабов (1885–1949 гг.) </a:t>
            </a:r>
            <a:r>
              <a:rPr lang="ru-RU" dirty="0" smtClean="0">
                <a:latin typeface="Times New Roman" panose="02020603050405020304" pitchFamily="18" charset="0"/>
                <a:cs typeface="Times New Roman" panose="02020603050405020304" pitchFamily="18" charset="0"/>
              </a:rPr>
              <a:t>разработал особую систему коррекционных занятий по развитию памяти, мышления, произвольных движений у детей с интеллектуальными нарушениями. </a:t>
            </a:r>
          </a:p>
          <a:p>
            <a:pPr algn="just"/>
            <a:r>
              <a:rPr lang="ru-RU" dirty="0" smtClean="0">
                <a:latin typeface="Times New Roman" panose="02020603050405020304" pitchFamily="18" charset="0"/>
                <a:cs typeface="Times New Roman" panose="02020603050405020304" pitchFamily="18" charset="0"/>
              </a:rPr>
              <a:t>Особое место в разработке системы психологической коррекции детей с проблемами в развитии принадлежит В. П. Кащенко, выдающемуся врачу и педагогу. Всеволод Петрович Кащенко родился в 1870 году. Его старший брат Петр Кащенко был известным психиатром. Окончив медицинский институт, В. П. Кащенко проявляет огромный интерес к детской психологии и психопатологии. Первые практические навыки в области детской психологии он приобрел в экспериментально-психологической лаборатории Россолимо. </a:t>
            </a:r>
          </a:p>
          <a:p>
            <a:pPr algn="just"/>
            <a:r>
              <a:rPr lang="ru-RU" dirty="0" smtClean="0">
                <a:latin typeface="Times New Roman" panose="02020603050405020304" pitchFamily="18" charset="0"/>
                <a:cs typeface="Times New Roman" panose="02020603050405020304" pitchFamily="18" charset="0"/>
              </a:rPr>
              <a:t>В 1907 году В. П. Кащенко сотрудничает с А. С. Грибоедовым, который руководил в тот период невропатологической клиникой. В 1908 году Кащенко уезжает за границу, чтобы познакомиться с работами детских психологов в Германии, Швейцарии, Италии, Бельгии. После возвращения из-за границы создает первую в Москве санаторную школу для дефективных детей. Будучи профессором по невропатологии и лечебной педагогике, В. Кащенко проявляет огромный интерес к проблемам детской дефективности, безнадзорности и правонарушениям. </a:t>
            </a:r>
          </a:p>
          <a:p>
            <a:pPr algn="just"/>
            <a:r>
              <a:rPr lang="ru-RU" dirty="0" smtClean="0">
                <a:latin typeface="Times New Roman" panose="02020603050405020304" pitchFamily="18" charset="0"/>
                <a:cs typeface="Times New Roman" panose="02020603050405020304" pitchFamily="18" charset="0"/>
              </a:rPr>
              <a:t>Изданная в 1912 году под редакцией и с участием В. Кащенко книга «Дефективные дети в школе» была одним из первых русских учебников по коррекционной педагогике и психологии. В своих последующих работах В. Кащенко подчеркивал значение социальной среды в формировании личности детей с проблемами в развитии. К сожалению, имя В. Кащенко на долгие годы было забыто, и только в 1992 году была издана его книга «Педагогическая коррекция: исправление недостатков характера у детей и подростков», в которой достаточно полно отражены принципы и методы лечебной педагогики, психотерапевтической и психологической коррекции, психологической диагностики. Идеи врача-гуманиста и психолога В. П. Кащенко, изложенные в этой книге, и сегодня являются весьма актуальными и практически значимыми.</a:t>
            </a:r>
          </a:p>
          <a:p>
            <a:pPr algn="just"/>
            <a:r>
              <a:rPr lang="ru-RU" b="1" i="1" dirty="0" smtClean="0">
                <a:latin typeface="Times New Roman" panose="02020603050405020304" pitchFamily="18" charset="0"/>
                <a:cs typeface="Times New Roman" panose="02020603050405020304" pitchFamily="18" charset="0"/>
              </a:rPr>
              <a:t>Третий этап развития </a:t>
            </a:r>
            <a:r>
              <a:rPr lang="ru-RU" dirty="0" smtClean="0">
                <a:latin typeface="Times New Roman" panose="02020603050405020304" pitchFamily="18" charset="0"/>
                <a:cs typeface="Times New Roman" panose="02020603050405020304" pitchFamily="18" charset="0"/>
              </a:rPr>
              <a:t>методов психологической коррекции связан с именем Л. С. Выготского (1896–1934). Л. С. Выготским проводились многочисленные исследования в области дефектологии и специальной психологии, накапливался эмпирический материал об особенностях развития детей с различными физическими и психическими аномалиями.</a:t>
            </a:r>
          </a:p>
        </p:txBody>
      </p:sp>
    </p:spTree>
    <p:extLst>
      <p:ext uri="{BB962C8B-B14F-4D97-AF65-F5344CB8AC3E}">
        <p14:creationId xmlns:p14="http://schemas.microsoft.com/office/powerpoint/2010/main" val="1347066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5535"/>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Следует отметить, что еще до Л. С. Выготского наблюдалось большое количество исследований, в которых подчеркивалась роль социального воспитания в развитии аномального ребенка. Это работы Э. </a:t>
            </a:r>
            <a:r>
              <a:rPr lang="ru-RU" dirty="0" err="1" smtClean="0">
                <a:latin typeface="Times New Roman" panose="02020603050405020304" pitchFamily="18" charset="0"/>
                <a:cs typeface="Times New Roman" panose="02020603050405020304" pitchFamily="18" charset="0"/>
              </a:rPr>
              <a:t>Сегена</a:t>
            </a:r>
            <a:r>
              <a:rPr lang="ru-RU" dirty="0" smtClean="0">
                <a:latin typeface="Times New Roman" panose="02020603050405020304" pitchFamily="18" charset="0"/>
                <a:cs typeface="Times New Roman" panose="02020603050405020304" pitchFamily="18" charset="0"/>
              </a:rPr>
              <a:t>, П. Я. Трошина, А. С. Грибоедова, В. П. Кащенко, А. Адлера и др., имеющие несомненную теоретическую и практическую значимость и сегодня.</a:t>
            </a:r>
          </a:p>
          <a:p>
            <a:pPr algn="just"/>
            <a:r>
              <a:rPr lang="ru-RU" b="1" dirty="0" smtClean="0">
                <a:latin typeface="Times New Roman" panose="02020603050405020304" pitchFamily="18" charset="0"/>
                <a:cs typeface="Times New Roman" panose="02020603050405020304" pitchFamily="18" charset="0"/>
              </a:rPr>
              <a:t>Л. С. Выготский проанализировал </a:t>
            </a:r>
            <a:r>
              <a:rPr lang="ru-RU" dirty="0" smtClean="0">
                <a:latin typeface="Times New Roman" panose="02020603050405020304" pitchFamily="18" charset="0"/>
                <a:cs typeface="Times New Roman" panose="02020603050405020304" pitchFamily="18" charset="0"/>
              </a:rPr>
              <a:t>работы своих предшественников и создал единую концепцию аномального развития, наметив основные направления его коррекции. В основу исследований аномального детства положена теория психического развития, которую Выготский разработал, изучая особенности нормального психического развития. Он показал, что наиболее общие законы развития нормального ребенка прослеживаются и в развитии аномальных детей. «Признание общности законов развития в нормальной и патологической сфере – краеугольный камень всякого сравнительного изучения ребенка. Но эти общие закономерности находят своеобразное конкретное выражение в одном и в другом случае. Там, где мы имеем дело с нормальным развитием, эти закономерности реализуются при одном комплексе условий. Там, где перед нами развертывается атипичное, уклоняющееся от нормы развитие, те же самые закономерности,</a:t>
            </a:r>
          </a:p>
          <a:p>
            <a:pPr algn="just"/>
            <a:r>
              <a:rPr lang="ru-RU" dirty="0" smtClean="0">
                <a:latin typeface="Times New Roman" panose="02020603050405020304" pitchFamily="18" charset="0"/>
                <a:cs typeface="Times New Roman" panose="02020603050405020304" pitchFamily="18" charset="0"/>
              </a:rPr>
              <a:t>реализуясь в совершенно другом комплексе условий, приобретают качественно своеобразное, специфическое выражение, не являющееся мертвым слепком с типичного детского развития» (Выготский, 1983–1984. Т. 5, с. 196).</a:t>
            </a:r>
          </a:p>
          <a:p>
            <a:pPr algn="just"/>
            <a:r>
              <a:rPr lang="ru-RU" dirty="0" smtClean="0">
                <a:latin typeface="Times New Roman" panose="02020603050405020304" pitchFamily="18" charset="0"/>
                <a:cs typeface="Times New Roman" panose="02020603050405020304" pitchFamily="18" charset="0"/>
              </a:rPr>
              <a:t>Концепция детерминации психического развития аномального ребенка была выдвинута Л. С. Выготским в противовес существовавшей в тот период биологизаторской концепции, утверждающей, что развитие аномального ребенка протекает по особым законам. Обосновывая положение об общности законов развития нормального и аномального ребенка, Выготский подчеркивал, что общим для обоих вариантов является социальная обусловленность психического развития. Во всех своих работах ученый отмечал, что социальное, в частности педагогическое, воздействие составляет неиссякаемый источник формирования высших психических функций как в норме, так и в патологии.</a:t>
            </a:r>
          </a:p>
          <a:p>
            <a:pPr algn="just"/>
            <a:r>
              <a:rPr lang="ru-RU" dirty="0" smtClean="0">
                <a:latin typeface="Times New Roman" panose="02020603050405020304" pitchFamily="18" charset="0"/>
                <a:cs typeface="Times New Roman" panose="02020603050405020304" pitchFamily="18" charset="0"/>
              </a:rPr>
              <a:t>Идея социальной обусловленности развития специфически человеческих психических процессов и свойств неизменно содержится во всех работах автора и, хотя она не бесспорна, следует отметить ее практическую значимость, которая заключается в выделении важной роли педагогических и психологических воздействий в развитии психики ребенка как при нормальном, так и при нарушенном развитии.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368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Идеи Л. С. Выготского о системном строении дефекта позволили ему выделить в аномальном развитии две группы симптомов. Это первичные нарушения, которые непосредственно вытекают из биологической природы болезни, например, нарушение слуха, зрения, двигательные нарушения, локальные поражения коры головного мозга, и вторичные</a:t>
            </a:r>
          </a:p>
          <a:p>
            <a:pPr algn="just"/>
            <a:r>
              <a:rPr lang="ru-RU" dirty="0" smtClean="0">
                <a:latin typeface="Times New Roman" panose="02020603050405020304" pitchFamily="18" charset="0"/>
                <a:cs typeface="Times New Roman" panose="02020603050405020304" pitchFamily="18" charset="0"/>
              </a:rPr>
              <a:t>нарушения, которые возникают опосредованно в процессе социального развития аномального ребенка. «Все современное психологическое исследование ненормального ребенка проникнуто той основной идеей, что картина умственной отсталости и других форм ненормального развития представляет в высшей степени сложное строение.</a:t>
            </a:r>
          </a:p>
          <a:p>
            <a:pPr algn="just"/>
            <a:r>
              <a:rPr lang="ru-RU" dirty="0" smtClean="0">
                <a:latin typeface="Times New Roman" panose="02020603050405020304" pitchFamily="18" charset="0"/>
                <a:cs typeface="Times New Roman" panose="02020603050405020304" pitchFamily="18" charset="0"/>
              </a:rPr>
              <a:t>Ошибочно думать, что из дефекта, как из основного ядра, прямо и непосредственно могут быть выделены все решительно симптомы, характеризующие картину в целом. На самом деле оказывается, что те особенности, в которых проявляется эта картина, имеют очень сложное строение. Они обнаруживают чрезвычайно запутанную структурную и функциональную</a:t>
            </a:r>
          </a:p>
          <a:p>
            <a:pPr algn="just"/>
            <a:r>
              <a:rPr lang="ru-RU" dirty="0" smtClean="0">
                <a:latin typeface="Times New Roman" panose="02020603050405020304" pitchFamily="18" charset="0"/>
                <a:cs typeface="Times New Roman" panose="02020603050405020304" pitchFamily="18" charset="0"/>
              </a:rPr>
              <a:t>связь и зависимость, в частности показывают, что наряду с первичными особенностями такого ребенка, вытекающими из его дефекта, существуют вторичные, третичные и т. д. осложнения, вытекающие не из самого дефекта, а из первичных его симптомов.</a:t>
            </a:r>
          </a:p>
          <a:p>
            <a:pPr algn="just"/>
            <a:r>
              <a:rPr lang="ru-RU" dirty="0" smtClean="0">
                <a:latin typeface="Times New Roman" panose="02020603050405020304" pitchFamily="18" charset="0"/>
                <a:cs typeface="Times New Roman" panose="02020603050405020304" pitchFamily="18" charset="0"/>
              </a:rPr>
              <a:t>Возникают как бы добавочные синдромы ненормального ребенка, как бы сложная надстройка над основной картиной развития...» (Выготский, 1983–1984. Т. 5, с. 205). Вторичный дефект, по мнению автора, является основным объектом психологического изучения и коррекции при аномальном развитии. Механизм возникновения вторичных дефектов у детей зависит от различных факторов. Автором были выделены следующие факторы, определяющие аномальное развитие. Фактор 1 – время возникновения первичного дефекта. Общим для всех видов аномального развития является раннее возникновение первичной патологии. Тот дефект, который возник в раннем детстве, когда не сформировалась вся система функций, обуславливает наибольшую тяжесть вторичных отклонений. </a:t>
            </a:r>
          </a:p>
          <a:p>
            <a:pPr algn="just"/>
            <a:r>
              <a:rPr lang="ru-RU" dirty="0" smtClean="0">
                <a:latin typeface="Times New Roman" panose="02020603050405020304" pitchFamily="18" charset="0"/>
                <a:cs typeface="Times New Roman" panose="02020603050405020304" pitchFamily="18" charset="0"/>
              </a:rPr>
              <a:t>Например, при раннем поражении зрения, интеллекта и даже слуха у детей наблюдается отставание развития моторной сферы. Это проявляется в позднем развитии ходьбы, в недоразвитии мелкой моторики. У детей с врожденной глухотой наблюдается недоразвитие либо отсутствие речи. То есть чем раньше возникает дефект, тем к более тяжелым нарушениям хода психического развития он приводит.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8996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Однако сложная структура аномального развития не исчерпывается только отклонениями тех сторон психической деятельности, развитие которых находится в прямой зависимости от первично пострадавшей функции. В силу системного строения психики вторичные отклонения, в свою очередь, становятся причиной недоразвития других психических функций. Например, недоразвитие речи у глухих и тугоухих детей приводит к нарушению </a:t>
            </a:r>
            <a:r>
              <a:rPr lang="ru-RU" dirty="0" err="1" smtClean="0">
                <a:latin typeface="Times New Roman" panose="02020603050405020304" pitchFamily="18" charset="0"/>
                <a:cs typeface="Times New Roman" panose="02020603050405020304" pitchFamily="18" charset="0"/>
              </a:rPr>
              <a:t>интерперсональных</a:t>
            </a:r>
            <a:r>
              <a:rPr lang="ru-RU" dirty="0" smtClean="0">
                <a:latin typeface="Times New Roman" panose="02020603050405020304" pitchFamily="18" charset="0"/>
                <a:cs typeface="Times New Roman" panose="02020603050405020304" pitchFamily="18" charset="0"/>
              </a:rPr>
              <a:t> отношений, что, в свою очередь, негативно отражается на развитии их личности.</a:t>
            </a:r>
          </a:p>
          <a:p>
            <a:pPr algn="just"/>
            <a:r>
              <a:rPr lang="ru-RU" b="1" dirty="0" smtClean="0">
                <a:latin typeface="Times New Roman" panose="02020603050405020304" pitchFamily="18" charset="0"/>
                <a:cs typeface="Times New Roman" panose="02020603050405020304" pitchFamily="18" charset="0"/>
              </a:rPr>
              <a:t>Фактор 2 – степень выраженности первичного дефекта. </a:t>
            </a:r>
            <a:r>
              <a:rPr lang="ru-RU" dirty="0" smtClean="0">
                <a:latin typeface="Times New Roman" panose="02020603050405020304" pitchFamily="18" charset="0"/>
                <a:cs typeface="Times New Roman" panose="02020603050405020304" pitchFamily="18" charset="0"/>
              </a:rPr>
              <a:t>Различаются два основных вида дефекта. Первый из них – частный, обусловленный </a:t>
            </a:r>
            <a:r>
              <a:rPr lang="ru-RU" dirty="0" err="1" smtClean="0">
                <a:latin typeface="Times New Roman" panose="02020603050405020304" pitchFamily="18" charset="0"/>
                <a:cs typeface="Times New Roman" panose="02020603050405020304" pitchFamily="18" charset="0"/>
              </a:rPr>
              <a:t>дефицитарностью</a:t>
            </a:r>
            <a:r>
              <a:rPr lang="ru-RU" dirty="0" smtClean="0">
                <a:latin typeface="Times New Roman" panose="02020603050405020304" pitchFamily="18" charset="0"/>
                <a:cs typeface="Times New Roman" panose="02020603050405020304" pitchFamily="18" charset="0"/>
              </a:rPr>
              <a:t> отдельных функций </a:t>
            </a:r>
            <a:r>
              <a:rPr lang="ru-RU" dirty="0" err="1" smtClean="0">
                <a:latin typeface="Times New Roman" panose="02020603050405020304" pitchFamily="18" charset="0"/>
                <a:cs typeface="Times New Roman" panose="02020603050405020304" pitchFamily="18" charset="0"/>
              </a:rPr>
              <a:t>гнозиса</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праксиса</a:t>
            </a:r>
            <a:r>
              <a:rPr lang="ru-RU" dirty="0" smtClean="0">
                <a:latin typeface="Times New Roman" panose="02020603050405020304" pitchFamily="18" charset="0"/>
                <a:cs typeface="Times New Roman" panose="02020603050405020304" pitchFamily="18" charset="0"/>
              </a:rPr>
              <a:t>, речи. Второй – общий, связанный с нарушением регуляторных систем. Глубина поражения или степень выраженности первичного дефекта определяет разные условия аномального развития. Чем глубже первичный дефект, тем больше страдают другие функции.</a:t>
            </a:r>
          </a:p>
          <a:p>
            <a:pPr algn="just"/>
            <a:r>
              <a:rPr lang="ru-RU" dirty="0" smtClean="0">
                <a:latin typeface="Times New Roman" panose="02020603050405020304" pitchFamily="18" charset="0"/>
                <a:cs typeface="Times New Roman" panose="02020603050405020304" pitchFamily="18" charset="0"/>
              </a:rPr>
              <a:t>Системно-структурный подход к анализу дефекта у детей с нарушениями в развитии, предложенный Л. С. Выготским, позволяет оценить все многообразие их развития, выделить его определяющие и побочные факторы и на основе этого построить научно обоснованную </a:t>
            </a:r>
            <a:r>
              <a:rPr lang="ru-RU" dirty="0" err="1" smtClean="0">
                <a:latin typeface="Times New Roman" panose="02020603050405020304" pitchFamily="18" charset="0"/>
                <a:cs typeface="Times New Roman" panose="02020603050405020304" pitchFamily="18" charset="0"/>
              </a:rPr>
              <a:t>психокоррекционную</a:t>
            </a:r>
            <a:r>
              <a:rPr lang="ru-RU" dirty="0" smtClean="0">
                <a:latin typeface="Times New Roman" panose="02020603050405020304" pitchFamily="18" charset="0"/>
                <a:cs typeface="Times New Roman" panose="02020603050405020304" pitchFamily="18" charset="0"/>
              </a:rPr>
              <a:t> программу.</a:t>
            </a:r>
          </a:p>
          <a:p>
            <a:pPr algn="just"/>
            <a:r>
              <a:rPr lang="ru-RU" dirty="0" smtClean="0">
                <a:latin typeface="Times New Roman" panose="02020603050405020304" pitchFamily="18" charset="0"/>
                <a:cs typeface="Times New Roman" panose="02020603050405020304" pitchFamily="18" charset="0"/>
              </a:rPr>
              <a:t>В генезисе взглядов Выготского на процесс аномального развития отражается его общая концепция развития высших психических функций. Разделяя психические функции на высшие и низшие, Выготский подчеркивал, что «исследование высших психических функций в их развитии убеждает нас, что эти функции имеют социальное происхождение как в филогенезе, так и в онтогенезе &lt;...&gt; всякая функция появляется на сцену дважды, в двух планах, сперва – социальном, потом психическом, сперва между людьми как категория </a:t>
            </a:r>
            <a:r>
              <a:rPr lang="ru-RU" dirty="0" err="1" smtClean="0">
                <a:latin typeface="Times New Roman" panose="02020603050405020304" pitchFamily="18" charset="0"/>
                <a:cs typeface="Times New Roman" panose="02020603050405020304" pitchFamily="18" charset="0"/>
              </a:rPr>
              <a:t>интерпсихическая</a:t>
            </a:r>
            <a:r>
              <a:rPr lang="ru-RU" dirty="0" smtClean="0">
                <a:latin typeface="Times New Roman" panose="02020603050405020304" pitchFamily="18" charset="0"/>
                <a:cs typeface="Times New Roman" panose="02020603050405020304" pitchFamily="18" charset="0"/>
              </a:rPr>
              <a:t>, затем внутри ребенка как категория </a:t>
            </a:r>
            <a:r>
              <a:rPr lang="ru-RU" dirty="0" err="1" smtClean="0">
                <a:latin typeface="Times New Roman" panose="02020603050405020304" pitchFamily="18" charset="0"/>
                <a:cs typeface="Times New Roman" panose="02020603050405020304" pitchFamily="18" charset="0"/>
              </a:rPr>
              <a:t>интрапсихическая</a:t>
            </a:r>
            <a:r>
              <a:rPr lang="ru-RU" dirty="0" smtClean="0">
                <a:latin typeface="Times New Roman" panose="02020603050405020304" pitchFamily="18" charset="0"/>
                <a:cs typeface="Times New Roman" panose="02020603050405020304" pitchFamily="18" charset="0"/>
              </a:rPr>
              <a:t>» (Выготский, 1983–1984. Т. 5, с. 196-198). Анализируя аномальное развитие, Выготский отмечал, что</a:t>
            </a:r>
          </a:p>
          <a:p>
            <a:pPr algn="just"/>
            <a:r>
              <a:rPr lang="ru-RU" dirty="0" smtClean="0">
                <a:latin typeface="Times New Roman" panose="02020603050405020304" pitchFamily="18" charset="0"/>
                <a:cs typeface="Times New Roman" panose="02020603050405020304" pitchFamily="18" charset="0"/>
              </a:rPr>
              <a:t>недоразвитие высших психических функций у аномальных детей возникает как добавочное, вторичное явление, </a:t>
            </a:r>
            <a:r>
              <a:rPr lang="ru-RU" dirty="0" err="1" smtClean="0">
                <a:latin typeface="Times New Roman" panose="02020603050405020304" pitchFamily="18" charset="0"/>
                <a:cs typeface="Times New Roman" panose="02020603050405020304" pitchFamily="18" charset="0"/>
              </a:rPr>
              <a:t>надстраивающееся</a:t>
            </a:r>
            <a:r>
              <a:rPr lang="ru-RU" dirty="0" smtClean="0">
                <a:latin typeface="Times New Roman" panose="02020603050405020304" pitchFamily="18" charset="0"/>
                <a:cs typeface="Times New Roman" panose="02020603050405020304" pitchFamily="18" charset="0"/>
              </a:rPr>
              <a:t> на основе первичных особенностей. А недоразвитие низших психических функций является прямым следствием дефекта. То есть недоразвитие высших психических функций автор рассматривает как вторичную надстройку над дефектом.</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9282793"/>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254</TotalTime>
  <Words>5499</Words>
  <Application>Microsoft Office PowerPoint</Application>
  <PresentationFormat>Широкоэкранный</PresentationFormat>
  <Paragraphs>82</Paragraphs>
  <Slides>17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17</vt:i4>
      </vt:variant>
    </vt:vector>
  </HeadingPairs>
  <TitlesOfParts>
    <vt:vector size="21" baseType="lpstr">
      <vt:lpstr>Calibri</vt:lpstr>
      <vt:lpstr>Calibri Light</vt:lpstr>
      <vt:lpstr>Times New Roman</vt:lpstr>
      <vt:lpstr>Ретро</vt:lpstr>
      <vt:lpstr>ИСТОРИЯ РАЗВИТИЯ МЕТОДОВ ПСИХОЛОГИЧЕСКОЙ КОРРЕКЦИИ ДЕТЕЙ С ПРОБЛЕМАМИ В РАЗВИТИИ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ИСТОРИЯ РАЗВИТИЯ МЕТОДОВ ПСИХОЛОГИЧЕСКОЙ КОРРЕКЦИИ ДЕТЕЙ С ПРОБЛЕМАМИ В РАЗВИТИИ</dc:title>
  <dc:creator>usewr</dc:creator>
  <cp:lastModifiedBy>usewr</cp:lastModifiedBy>
  <cp:revision>7</cp:revision>
  <dcterms:created xsi:type="dcterms:W3CDTF">2021-01-23T11:15:43Z</dcterms:created>
  <dcterms:modified xsi:type="dcterms:W3CDTF">2021-01-23T15:30:10Z</dcterms:modified>
</cp:coreProperties>
</file>